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sldIdLst>
    <p:sldId id="256" r:id="rId5"/>
    <p:sldId id="287" r:id="rId6"/>
    <p:sldId id="257" r:id="rId7"/>
    <p:sldId id="365" r:id="rId8"/>
    <p:sldId id="366" r:id="rId9"/>
    <p:sldId id="367" r:id="rId10"/>
    <p:sldId id="277" r:id="rId11"/>
    <p:sldId id="278" r:id="rId12"/>
    <p:sldId id="279" r:id="rId13"/>
    <p:sldId id="289" r:id="rId14"/>
    <p:sldId id="305" r:id="rId15"/>
    <p:sldId id="282" r:id="rId16"/>
    <p:sldId id="283" r:id="rId17"/>
    <p:sldId id="284" r:id="rId18"/>
    <p:sldId id="340" r:id="rId19"/>
    <p:sldId id="368" r:id="rId20"/>
    <p:sldId id="369" r:id="rId21"/>
    <p:sldId id="350" r:id="rId22"/>
    <p:sldId id="372" r:id="rId23"/>
    <p:sldId id="373" r:id="rId24"/>
    <p:sldId id="371" r:id="rId25"/>
    <p:sldId id="370" r:id="rId26"/>
    <p:sldId id="313" r:id="rId27"/>
    <p:sldId id="332" r:id="rId28"/>
    <p:sldId id="357" r:id="rId29"/>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0296"/>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4E5106-7506-5A5B-B8EE-5D6808AFD064}" v="49" dt="2026-05-19T06:08:55.214"/>
    <p1510:client id="{914B25D8-184C-E902-A04F-BA873536B590}" v="59" dt="2026-05-20T02:46:51.5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83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415A43-EAF3-42CB-979C-C562FD3EBD2A}" type="datetimeFigureOut">
              <a:rPr kumimoji="1" lang="ja-JP" altLang="en-US" smtClean="0"/>
              <a:t>2026/9/25</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6BD7BB-90A4-4113-BBAE-093C45917A25}" type="slidenum">
              <a:rPr kumimoji="1" lang="ja-JP" altLang="en-US" smtClean="0"/>
              <a:t>‹#›</a:t>
            </a:fld>
            <a:endParaRPr kumimoji="1" lang="ja-JP" altLang="en-US"/>
          </a:p>
        </p:txBody>
      </p:sp>
    </p:spTree>
    <p:extLst>
      <p:ext uri="{BB962C8B-B14F-4D97-AF65-F5344CB8AC3E}">
        <p14:creationId xmlns:p14="http://schemas.microsoft.com/office/powerpoint/2010/main" val="260125651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3199AB02-668A-43A5-B513-2C68D0121200}" type="datetimeFigureOut">
              <a:rPr kumimoji="1" lang="ja-JP" altLang="en-US" smtClean="0"/>
              <a:t>2026/9/25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3AD004-CF31-4A2F-87B8-96FFD296B3F5}" type="slidenum">
              <a:rPr kumimoji="1" lang="ja-JP" altLang="en-US" smtClean="0"/>
              <a:t>‹#›</a:t>
            </a:fld>
            <a:endParaRPr kumimoji="1" lang="ja-JP" altLang="en-US"/>
          </a:p>
        </p:txBody>
      </p:sp>
    </p:spTree>
    <p:extLst>
      <p:ext uri="{BB962C8B-B14F-4D97-AF65-F5344CB8AC3E}">
        <p14:creationId xmlns:p14="http://schemas.microsoft.com/office/powerpoint/2010/main" val="1596296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199AB02-668A-43A5-B513-2C68D0121200}" type="datetimeFigureOut">
              <a:rPr kumimoji="1" lang="ja-JP" altLang="en-US" smtClean="0"/>
              <a:t>2026/9/25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3AD004-CF31-4A2F-87B8-96FFD296B3F5}" type="slidenum">
              <a:rPr kumimoji="1" lang="ja-JP" altLang="en-US" smtClean="0"/>
              <a:t>‹#›</a:t>
            </a:fld>
            <a:endParaRPr kumimoji="1" lang="ja-JP" altLang="en-US"/>
          </a:p>
        </p:txBody>
      </p:sp>
    </p:spTree>
    <p:extLst>
      <p:ext uri="{BB962C8B-B14F-4D97-AF65-F5344CB8AC3E}">
        <p14:creationId xmlns:p14="http://schemas.microsoft.com/office/powerpoint/2010/main" val="2593987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3199AB02-668A-43A5-B513-2C68D0121200}" type="datetimeFigureOut">
              <a:rPr kumimoji="1" lang="ja-JP" altLang="en-US" smtClean="0"/>
              <a:t>2026/9/25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3AD004-CF31-4A2F-87B8-96FFD296B3F5}" type="slidenum">
              <a:rPr kumimoji="1" lang="ja-JP" altLang="en-US" smtClean="0"/>
              <a:t>‹#›</a:t>
            </a:fld>
            <a:endParaRPr kumimoji="1" lang="ja-JP" altLang="en-US"/>
          </a:p>
        </p:txBody>
      </p:sp>
    </p:spTree>
    <p:extLst>
      <p:ext uri="{BB962C8B-B14F-4D97-AF65-F5344CB8AC3E}">
        <p14:creationId xmlns:p14="http://schemas.microsoft.com/office/powerpoint/2010/main" val="1074340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3199AB02-668A-43A5-B513-2C68D0121200}" type="datetimeFigureOut">
              <a:rPr kumimoji="1" lang="ja-JP" altLang="en-US" smtClean="0"/>
              <a:t>2026/9/25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B3AD004-CF31-4A2F-87B8-96FFD296B3F5}" type="slidenum">
              <a:rPr kumimoji="1" lang="ja-JP" altLang="en-US" smtClean="0"/>
              <a:t>‹#›</a:t>
            </a:fld>
            <a:endParaRPr kumimoji="1" lang="ja-JP" altLang="en-US"/>
          </a:p>
        </p:txBody>
      </p:sp>
    </p:spTree>
    <p:extLst>
      <p:ext uri="{BB962C8B-B14F-4D97-AF65-F5344CB8AC3E}">
        <p14:creationId xmlns:p14="http://schemas.microsoft.com/office/powerpoint/2010/main" val="699439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3199AB02-668A-43A5-B513-2C68D0121200}" type="datetimeFigureOut">
              <a:rPr kumimoji="1" lang="ja-JP" altLang="en-US" smtClean="0"/>
              <a:t>2026/9/25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B3AD004-CF31-4A2F-87B8-96FFD296B3F5}" type="slidenum">
              <a:rPr kumimoji="1" lang="ja-JP" altLang="en-US" smtClean="0"/>
              <a:t>‹#›</a:t>
            </a:fld>
            <a:endParaRPr kumimoji="1" lang="ja-JP" altLang="en-US"/>
          </a:p>
        </p:txBody>
      </p:sp>
    </p:spTree>
    <p:extLst>
      <p:ext uri="{BB962C8B-B14F-4D97-AF65-F5344CB8AC3E}">
        <p14:creationId xmlns:p14="http://schemas.microsoft.com/office/powerpoint/2010/main" val="657082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3199AB02-668A-43A5-B513-2C68D0121200}" type="datetimeFigureOut">
              <a:rPr kumimoji="1" lang="ja-JP" altLang="en-US" smtClean="0"/>
              <a:t>2026/9/25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B3AD004-CF31-4A2F-87B8-96FFD296B3F5}" type="slidenum">
              <a:rPr kumimoji="1" lang="ja-JP" altLang="en-US" smtClean="0"/>
              <a:t>‹#›</a:t>
            </a:fld>
            <a:endParaRPr kumimoji="1" lang="ja-JP" altLang="en-US"/>
          </a:p>
        </p:txBody>
      </p:sp>
    </p:spTree>
    <p:extLst>
      <p:ext uri="{BB962C8B-B14F-4D97-AF65-F5344CB8AC3E}">
        <p14:creationId xmlns:p14="http://schemas.microsoft.com/office/powerpoint/2010/main" val="3453686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199AB02-668A-43A5-B513-2C68D0121200}" type="datetimeFigureOut">
              <a:rPr kumimoji="1" lang="ja-JP" altLang="en-US" smtClean="0"/>
              <a:t>2026/9/25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B3AD004-CF31-4A2F-87B8-96FFD296B3F5}" type="slidenum">
              <a:rPr kumimoji="1" lang="ja-JP" altLang="en-US" smtClean="0"/>
              <a:t>‹#›</a:t>
            </a:fld>
            <a:endParaRPr kumimoji="1" lang="ja-JP" altLang="en-US"/>
          </a:p>
        </p:txBody>
      </p:sp>
    </p:spTree>
    <p:extLst>
      <p:ext uri="{BB962C8B-B14F-4D97-AF65-F5344CB8AC3E}">
        <p14:creationId xmlns:p14="http://schemas.microsoft.com/office/powerpoint/2010/main" val="521978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199AB02-668A-43A5-B513-2C68D0121200}" type="datetimeFigureOut">
              <a:rPr kumimoji="1" lang="ja-JP" altLang="en-US" smtClean="0"/>
              <a:t>2026/9/25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B3AD004-CF31-4A2F-87B8-96FFD296B3F5}" type="slidenum">
              <a:rPr kumimoji="1" lang="ja-JP" altLang="en-US" smtClean="0"/>
              <a:t>‹#›</a:t>
            </a:fld>
            <a:endParaRPr kumimoji="1" lang="ja-JP" altLang="en-US"/>
          </a:p>
        </p:txBody>
      </p:sp>
    </p:spTree>
    <p:extLst>
      <p:ext uri="{BB962C8B-B14F-4D97-AF65-F5344CB8AC3E}">
        <p14:creationId xmlns:p14="http://schemas.microsoft.com/office/powerpoint/2010/main" val="1611035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199AB02-668A-43A5-B513-2C68D0121200}" type="datetimeFigureOut">
              <a:rPr kumimoji="1" lang="ja-JP" altLang="en-US" smtClean="0"/>
              <a:t>2026/9/25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B3AD004-CF31-4A2F-87B8-96FFD296B3F5}" type="slidenum">
              <a:rPr kumimoji="1" lang="ja-JP" altLang="en-US" smtClean="0"/>
              <a:t>‹#›</a:t>
            </a:fld>
            <a:endParaRPr kumimoji="1" lang="ja-JP" altLang="en-US"/>
          </a:p>
        </p:txBody>
      </p:sp>
    </p:spTree>
    <p:extLst>
      <p:ext uri="{BB962C8B-B14F-4D97-AF65-F5344CB8AC3E}">
        <p14:creationId xmlns:p14="http://schemas.microsoft.com/office/powerpoint/2010/main" val="2262256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199AB02-668A-43A5-B513-2C68D0121200}" type="datetimeFigureOut">
              <a:rPr kumimoji="1" lang="ja-JP" altLang="en-US" smtClean="0"/>
              <a:t>2026/9/25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3AD004-CF31-4A2F-87B8-96FFD296B3F5}" type="slidenum">
              <a:rPr kumimoji="1" lang="ja-JP" altLang="en-US" smtClean="0"/>
              <a:t>‹#›</a:t>
            </a:fld>
            <a:endParaRPr kumimoji="1" lang="ja-JP" altLang="en-US"/>
          </a:p>
        </p:txBody>
      </p:sp>
    </p:spTree>
    <p:extLst>
      <p:ext uri="{BB962C8B-B14F-4D97-AF65-F5344CB8AC3E}">
        <p14:creationId xmlns:p14="http://schemas.microsoft.com/office/powerpoint/2010/main" val="595561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199AB02-668A-43A5-B513-2C68D0121200}" type="datetimeFigureOut">
              <a:rPr kumimoji="1" lang="ja-JP" altLang="en-US" smtClean="0"/>
              <a:t>2026/9/25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B3AD004-CF31-4A2F-87B8-96FFD296B3F5}" type="slidenum">
              <a:rPr kumimoji="1" lang="ja-JP" altLang="en-US" smtClean="0"/>
              <a:t>‹#›</a:t>
            </a:fld>
            <a:endParaRPr kumimoji="1" lang="ja-JP" altLang="en-US"/>
          </a:p>
        </p:txBody>
      </p:sp>
    </p:spTree>
    <p:extLst>
      <p:ext uri="{BB962C8B-B14F-4D97-AF65-F5344CB8AC3E}">
        <p14:creationId xmlns:p14="http://schemas.microsoft.com/office/powerpoint/2010/main" val="872223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99AB02-668A-43A5-B513-2C68D0121200}" type="datetimeFigureOut">
              <a:rPr kumimoji="1" lang="ja-JP" altLang="en-US" smtClean="0"/>
              <a:t>2026/9/25</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3AD004-CF31-4A2F-87B8-96FFD296B3F5}" type="slidenum">
              <a:rPr kumimoji="1" lang="ja-JP" altLang="en-US" smtClean="0"/>
              <a:t>‹#›</a:t>
            </a:fld>
            <a:endParaRPr kumimoji="1" lang="ja-JP" altLang="en-US"/>
          </a:p>
        </p:txBody>
      </p:sp>
    </p:spTree>
    <p:extLst>
      <p:ext uri="{BB962C8B-B14F-4D97-AF65-F5344CB8AC3E}">
        <p14:creationId xmlns:p14="http://schemas.microsoft.com/office/powerpoint/2010/main" val="657601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mailto:istoir.t@gs.mail.u-tokyo.ac.jp" TargetMode="External"/><Relationship Id="rId7" Type="http://schemas.openxmlformats.org/officeDocument/2006/relationships/image" Target="../media/image12.png"/><Relationship Id="rId2" Type="http://schemas.openxmlformats.org/officeDocument/2006/relationships/hyperlink" Target="https://www.i.u-tokyo.ac.jp/edu/studyabroad/ist_exchange.shtml" TargetMode="Externa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sites.google.com/g.ecc.u-tokyo.ac.jp/global-education/menu/specialenglishlessons"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forms.gle/d6nzHsQyR4krZBSy9" TargetMode="External"/><Relationship Id="rId2" Type="http://schemas.openxmlformats.org/officeDocument/2006/relationships/hyperlink" Target="http://iststudentscommunity.slack.com"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ソルボンヌ大学が一般公開【ヨーロッパ文化遺産の日】">
            <a:extLst>
              <a:ext uri="{FF2B5EF4-FFF2-40B4-BE49-F238E27FC236}">
                <a16:creationId xmlns:a16="http://schemas.microsoft.com/office/drawing/2014/main" id="{62D22C6F-A195-4C33-0C4F-1614A652A56D}"/>
              </a:ext>
            </a:extLst>
          </p:cNvPr>
          <p:cNvPicPr>
            <a:picLocks noChangeAspect="1"/>
          </p:cNvPicPr>
          <p:nvPr/>
        </p:nvPicPr>
        <p:blipFill>
          <a:blip r:embed="rId2">
            <a:alphaModFix amt="39000"/>
          </a:blip>
          <a:srcRect r="97" b="25764"/>
          <a:stretch>
            <a:fillRect/>
          </a:stretch>
        </p:blipFill>
        <p:spPr>
          <a:xfrm>
            <a:off x="-5750" y="-719"/>
            <a:ext cx="12193572" cy="6847050"/>
          </a:xfrm>
          <a:prstGeom prst="rect">
            <a:avLst/>
          </a:prstGeom>
        </p:spPr>
      </p:pic>
      <p:sp>
        <p:nvSpPr>
          <p:cNvPr id="2" name="タイトル 1"/>
          <p:cNvSpPr>
            <a:spLocks noGrp="1"/>
          </p:cNvSpPr>
          <p:nvPr>
            <p:ph type="ctrTitle"/>
          </p:nvPr>
        </p:nvSpPr>
        <p:spPr/>
        <p:txBody>
          <a:bodyPr>
            <a:normAutofit/>
          </a:bodyPr>
          <a:lstStyle/>
          <a:p>
            <a:r>
              <a:rPr kumimoji="1" lang="ja-JP" altLang="en-US" sz="8000">
                <a:ea typeface="ＭＳ Ｐゴシック"/>
              </a:rPr>
              <a:t>留学</a:t>
            </a:r>
            <a:r>
              <a:rPr lang="ja-JP" altLang="en-US" sz="8000">
                <a:ea typeface="ＭＳ Ｐゴシック"/>
              </a:rPr>
              <a:t>の</a:t>
            </a:r>
            <a:r>
              <a:rPr kumimoji="1" lang="ja-JP" altLang="en-US" sz="8000">
                <a:ea typeface="ＭＳ Ｐゴシック"/>
              </a:rPr>
              <a:t>ススメ</a:t>
            </a:r>
            <a:endParaRPr lang="en-US" altLang="ja-JP" sz="8000">
              <a:ea typeface="ＭＳ Ｐゴシック"/>
              <a:cs typeface="Calibri Light"/>
            </a:endParaRPr>
          </a:p>
        </p:txBody>
      </p:sp>
      <p:sp>
        <p:nvSpPr>
          <p:cNvPr id="3" name="サブタイトル 2"/>
          <p:cNvSpPr>
            <a:spLocks noGrp="1"/>
          </p:cNvSpPr>
          <p:nvPr>
            <p:ph type="subTitle" idx="1"/>
          </p:nvPr>
        </p:nvSpPr>
        <p:spPr>
          <a:xfrm>
            <a:off x="1524000" y="4016188"/>
            <a:ext cx="9144000" cy="1241612"/>
          </a:xfrm>
        </p:spPr>
        <p:txBody>
          <a:bodyPr vert="horz" lIns="91440" tIns="45720" rIns="91440" bIns="45720" rtlCol="0" anchor="t">
            <a:normAutofit/>
          </a:bodyPr>
          <a:lstStyle/>
          <a:p>
            <a:r>
              <a:rPr lang="ja-JP" altLang="en-US" sz="2800" b="1">
                <a:ea typeface="ＭＳ Ｐゴシック"/>
              </a:rPr>
              <a:t>情報理工学国際センター</a:t>
            </a:r>
            <a:endParaRPr lang="en-US" altLang="ja-JP" sz="2800" b="1">
              <a:ea typeface="ＭＳ Ｐゴシック"/>
              <a:cs typeface="Calibri"/>
            </a:endParaRPr>
          </a:p>
          <a:p>
            <a:endParaRPr lang="en-US" altLang="ja-JP">
              <a:ea typeface="ＭＳ Ｐゴシック" panose="020B0600070205080204" pitchFamily="34" charset="-128"/>
              <a:cs typeface="Calibri"/>
            </a:endParaRPr>
          </a:p>
          <a:p>
            <a:endParaRPr lang="ja-JP" altLang="en-US">
              <a:cs typeface="Calibri" panose="020F0502020204030204"/>
            </a:endParaRPr>
          </a:p>
        </p:txBody>
      </p:sp>
    </p:spTree>
    <p:extLst>
      <p:ext uri="{BB962C8B-B14F-4D97-AF65-F5344CB8AC3E}">
        <p14:creationId xmlns:p14="http://schemas.microsoft.com/office/powerpoint/2010/main" val="551858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84314C0A-E4A9-4086-A7B5-D508D660A231}"/>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kumimoji="1" lang="ja-JP" altLang="en-US" sz="3600" kern="1200">
                <a:solidFill>
                  <a:srgbClr val="FFFFFF"/>
                </a:solidFill>
                <a:latin typeface="+mj-lt"/>
                <a:ea typeface="+mj-ea"/>
                <a:cs typeface="+mj-cs"/>
              </a:rPr>
              <a:t>今日のアジェンダ</a:t>
            </a:r>
          </a:p>
        </p:txBody>
      </p:sp>
      <p:sp>
        <p:nvSpPr>
          <p:cNvPr id="5" name="TextBox 4">
            <a:extLst>
              <a:ext uri="{FF2B5EF4-FFF2-40B4-BE49-F238E27FC236}">
                <a16:creationId xmlns:a16="http://schemas.microsoft.com/office/drawing/2014/main" id="{CADCED27-1686-E603-038B-F7C7B4F6E457}"/>
              </a:ext>
            </a:extLst>
          </p:cNvPr>
          <p:cNvSpPr txBox="1"/>
          <p:nvPr/>
        </p:nvSpPr>
        <p:spPr>
          <a:xfrm>
            <a:off x="4417512" y="150750"/>
            <a:ext cx="7032170" cy="68634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mn-lt"/>
                <a:cs typeface="+mn-lt"/>
              </a:rPr>
              <a:t>17:00 - 17:05   Opening </a:t>
            </a:r>
          </a:p>
          <a:p>
            <a:br>
              <a:rPr lang="en-US" sz="2000" dirty="0">
                <a:ea typeface="+mn-lt"/>
                <a:cs typeface="+mn-lt"/>
              </a:rPr>
            </a:br>
            <a:r>
              <a:rPr lang="en-US" sz="2000">
                <a:ea typeface="+mn-lt"/>
                <a:cs typeface="+mn-lt"/>
              </a:rPr>
              <a:t>17:05 - 17:20   Introduction to Sorbonne University </a:t>
            </a:r>
          </a:p>
          <a:p>
            <a:r>
              <a:rPr lang="en-US" sz="2000">
                <a:ea typeface="+mn-lt"/>
                <a:cs typeface="+mn-lt"/>
              </a:rPr>
              <a:t>                           (Prof. Phillipe Codognet)</a:t>
            </a:r>
            <a:br>
              <a:rPr lang="en-US" sz="2000" dirty="0">
                <a:ea typeface="+mn-lt"/>
                <a:cs typeface="+mn-lt"/>
              </a:rPr>
            </a:br>
            <a:endParaRPr lang="en-US" sz="2000">
              <a:ea typeface="+mn-lt"/>
              <a:cs typeface="+mn-lt"/>
            </a:endParaRPr>
          </a:p>
          <a:p>
            <a:r>
              <a:rPr lang="en-US" sz="2000" dirty="0">
                <a:ea typeface="+mn-lt"/>
                <a:cs typeface="+mn-lt"/>
              </a:rPr>
              <a:t>17:20 - 17:35   Introduction to JETRO ―J-</a:t>
            </a:r>
            <a:r>
              <a:rPr lang="en-US" sz="2000" dirty="0" err="1">
                <a:ea typeface="+mn-lt"/>
                <a:cs typeface="+mn-lt"/>
              </a:rPr>
              <a:t>StarX</a:t>
            </a:r>
            <a:r>
              <a:rPr lang="en-US" sz="2000" dirty="0">
                <a:ea typeface="+mn-lt"/>
                <a:cs typeface="+mn-lt"/>
              </a:rPr>
              <a:t>―</a:t>
            </a:r>
          </a:p>
          <a:p>
            <a:r>
              <a:rPr lang="en-US" sz="2000">
                <a:ea typeface="+mn-lt"/>
                <a:cs typeface="+mn-lt"/>
              </a:rPr>
              <a:t>　　　　　     (Ms. </a:t>
            </a:r>
            <a:r>
              <a:rPr lang="en-US" altLang="ja-JP" sz="2000">
                <a:ea typeface="+mn-lt"/>
                <a:cs typeface="+mn-lt"/>
              </a:rPr>
              <a:t>Mayako Ishiguro</a:t>
            </a:r>
            <a:r>
              <a:rPr lang="en-US" sz="2000">
                <a:ea typeface="+mn-lt"/>
                <a:cs typeface="+mn-lt"/>
              </a:rPr>
              <a:t>)</a:t>
            </a:r>
            <a:br>
              <a:rPr lang="en-US" sz="2000" dirty="0">
                <a:ea typeface="+mn-lt"/>
                <a:cs typeface="+mn-lt"/>
              </a:rPr>
            </a:br>
            <a:endParaRPr lang="en-US" sz="2000">
              <a:ea typeface="+mn-lt"/>
              <a:cs typeface="+mn-lt"/>
            </a:endParaRPr>
          </a:p>
          <a:p>
            <a:r>
              <a:rPr lang="en-US" sz="2000">
                <a:ea typeface="+mn-lt"/>
                <a:cs typeface="+mn-lt"/>
              </a:rPr>
              <a:t>17:35 - 17:50   Introduction to Exchange Programs </a:t>
            </a:r>
          </a:p>
          <a:p>
            <a:r>
              <a:rPr lang="en-US" sz="2000">
                <a:ea typeface="+mn-lt"/>
                <a:cs typeface="+mn-lt"/>
              </a:rPr>
              <a:t>                           (Ms. Yuri Marugata)</a:t>
            </a:r>
            <a:br>
              <a:rPr lang="en-US" sz="2000" dirty="0">
                <a:ea typeface="+mn-lt"/>
                <a:cs typeface="+mn-lt"/>
              </a:rPr>
            </a:br>
            <a:endParaRPr lang="en-US" sz="2000">
              <a:ea typeface="+mn-lt"/>
              <a:cs typeface="+mn-lt"/>
            </a:endParaRPr>
          </a:p>
          <a:p>
            <a:r>
              <a:rPr lang="en-US" sz="2000">
                <a:ea typeface="+mn-lt"/>
                <a:cs typeface="+mn-lt"/>
              </a:rPr>
              <a:t>17:50 - 18:05   Experience of Joining USTEP Exchange Program</a:t>
            </a:r>
          </a:p>
          <a:p>
            <a:r>
              <a:rPr lang="en-US" sz="2000">
                <a:ea typeface="+mn-lt"/>
                <a:cs typeface="+mn-lt"/>
              </a:rPr>
              <a:t>                           at UBC (Mr. Kohtaro Uchida )</a:t>
            </a:r>
          </a:p>
          <a:p>
            <a:endParaRPr lang="en-US" sz="2000">
              <a:ea typeface="+mn-lt"/>
              <a:cs typeface="+mn-lt"/>
            </a:endParaRPr>
          </a:p>
          <a:p>
            <a:r>
              <a:rPr lang="en-US" sz="2000">
                <a:ea typeface="+mn-lt"/>
                <a:cs typeface="+mn-lt"/>
              </a:rPr>
              <a:t>18:05 - 18:10   Introduction to Short-term Program at</a:t>
            </a:r>
          </a:p>
          <a:p>
            <a:r>
              <a:rPr lang="en-US" sz="2000">
                <a:ea typeface="+mn-lt"/>
                <a:cs typeface="+mn-lt"/>
              </a:rPr>
              <a:t>                           IIT Hyderabad and NTNU (Ms. Yoshiko Raynolds )</a:t>
            </a:r>
            <a:br>
              <a:rPr lang="en-US" sz="2000" dirty="0">
                <a:ea typeface="+mn-lt"/>
                <a:cs typeface="+mn-lt"/>
              </a:rPr>
            </a:br>
            <a:endParaRPr lang="en-US" sz="2000">
              <a:ea typeface="+mn-lt"/>
              <a:cs typeface="+mn-lt"/>
            </a:endParaRPr>
          </a:p>
          <a:p>
            <a:r>
              <a:rPr lang="en-US" sz="2000">
                <a:ea typeface="+mn-lt"/>
                <a:cs typeface="+mn-lt"/>
              </a:rPr>
              <a:t>18:10 - 18:25   Experience of Joining Short-term Program at </a:t>
            </a:r>
          </a:p>
          <a:p>
            <a:r>
              <a:rPr lang="en-US" sz="2000">
                <a:ea typeface="+mn-lt"/>
                <a:cs typeface="+mn-lt"/>
              </a:rPr>
              <a:t>                           IIT Hyderabad (Mr. Shuma Kozawa)</a:t>
            </a:r>
            <a:br>
              <a:rPr lang="en-US" sz="2000" dirty="0">
                <a:ea typeface="+mn-lt"/>
                <a:cs typeface="+mn-lt"/>
              </a:rPr>
            </a:br>
            <a:endParaRPr lang="en-US" sz="2000">
              <a:ea typeface="+mn-lt"/>
              <a:cs typeface="+mn-lt"/>
            </a:endParaRPr>
          </a:p>
          <a:p>
            <a:r>
              <a:rPr lang="en-US" sz="2000">
                <a:ea typeface="+mn-lt"/>
                <a:cs typeface="+mn-lt"/>
              </a:rPr>
              <a:t>18:25 - 18:30   Closing </a:t>
            </a:r>
            <a:endParaRPr lang="en-US" sz="2000">
              <a:ea typeface="Calibri"/>
              <a:cs typeface="Calibri"/>
            </a:endParaRPr>
          </a:p>
          <a:p>
            <a:pPr algn="l"/>
            <a:endParaRPr lang="en-US" sz="2000">
              <a:ea typeface="Calibri"/>
              <a:cs typeface="Calibri"/>
            </a:endParaRPr>
          </a:p>
        </p:txBody>
      </p:sp>
    </p:spTree>
    <p:extLst>
      <p:ext uri="{BB962C8B-B14F-4D97-AF65-F5344CB8AC3E}">
        <p14:creationId xmlns:p14="http://schemas.microsoft.com/office/powerpoint/2010/main" val="4221760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789707" y="-110836"/>
            <a:ext cx="10266219" cy="1916690"/>
          </a:xfrm>
        </p:spPr>
        <p:txBody>
          <a:bodyPr/>
          <a:lstStyle/>
          <a:p>
            <a:r>
              <a:rPr lang="ja-JP" altLang="en-US">
                <a:solidFill>
                  <a:schemeClr val="accent2">
                    <a:lumMod val="75000"/>
                  </a:schemeClr>
                </a:solidFill>
                <a:ea typeface="ＭＳ Ｐゴシック"/>
              </a:rPr>
              <a:t>「訪問する」</a:t>
            </a:r>
            <a:r>
              <a:rPr lang="ja-JP" altLang="en-US" sz="4000">
                <a:ea typeface="ＭＳ Ｐゴシック"/>
              </a:rPr>
              <a:t>より</a:t>
            </a:r>
            <a:r>
              <a:rPr lang="ja-JP" altLang="en-US">
                <a:solidFill>
                  <a:schemeClr val="accent5"/>
                </a:solidFill>
                <a:ea typeface="ＭＳ Ｐゴシック"/>
              </a:rPr>
              <a:t>「生活する」</a:t>
            </a:r>
            <a:r>
              <a:rPr lang="ja-JP" altLang="en-US" sz="4000">
                <a:ea typeface="ＭＳ Ｐゴシック"/>
              </a:rPr>
              <a:t>方が</a:t>
            </a:r>
            <a:br>
              <a:rPr lang="ja-JP" altLang="en-US" sz="4000">
                <a:ea typeface="ＭＳ Ｐゴシック"/>
              </a:rPr>
            </a:br>
            <a:r>
              <a:rPr lang="ja-JP" altLang="en-US" sz="4000" u="sng">
                <a:ea typeface="ＭＳ Ｐゴシック"/>
              </a:rPr>
              <a:t>経験できることがたくさんある</a:t>
            </a:r>
            <a:endParaRPr lang="ja-JP" altLang="en-US" sz="4000">
              <a:ea typeface="ＭＳ Ｐゴシック"/>
              <a:cs typeface="Calibri Light"/>
            </a:endParaRPr>
          </a:p>
        </p:txBody>
      </p:sp>
      <p:sp>
        <p:nvSpPr>
          <p:cNvPr id="3" name="サブタイトル 2"/>
          <p:cNvSpPr>
            <a:spLocks noGrp="1"/>
          </p:cNvSpPr>
          <p:nvPr>
            <p:ph type="subTitle" idx="1"/>
          </p:nvPr>
        </p:nvSpPr>
        <p:spPr>
          <a:xfrm>
            <a:off x="690283" y="1939492"/>
            <a:ext cx="10490336" cy="962046"/>
          </a:xfrm>
        </p:spPr>
        <p:txBody>
          <a:bodyPr vert="horz" lIns="91440" tIns="45720" rIns="91440" bIns="45720" rtlCol="0" anchor="t">
            <a:normAutofit/>
          </a:bodyPr>
          <a:lstStyle/>
          <a:p>
            <a:r>
              <a:rPr kumimoji="1" lang="en-US" altLang="ja-JP" sz="2800">
                <a:ea typeface="ＭＳ Ｐゴシック"/>
              </a:rPr>
              <a:t>1</a:t>
            </a:r>
            <a:r>
              <a:rPr kumimoji="1" lang="ja-JP" altLang="en-US" sz="2800">
                <a:ea typeface="ＭＳ Ｐゴシック"/>
              </a:rPr>
              <a:t>ヵ月以上海外にいないと「生活」の経験が得られないため、大学院生の皆さんには少なくとも</a:t>
            </a:r>
            <a:r>
              <a:rPr kumimoji="1" lang="en-US" altLang="ja-JP" sz="2800">
                <a:ea typeface="ＭＳ Ｐゴシック"/>
              </a:rPr>
              <a:t>1</a:t>
            </a:r>
            <a:r>
              <a:rPr kumimoji="1" lang="ja-JP" altLang="en-US" sz="2800">
                <a:ea typeface="ＭＳ Ｐゴシック"/>
              </a:rPr>
              <a:t>ヵ月</a:t>
            </a:r>
            <a:r>
              <a:rPr lang="ja-JP" altLang="en-US" sz="2800">
                <a:ea typeface="ＭＳ Ｐゴシック"/>
              </a:rPr>
              <a:t>は</a:t>
            </a:r>
            <a:r>
              <a:rPr kumimoji="1" lang="ja-JP" altLang="en-US" sz="2800">
                <a:ea typeface="ＭＳ Ｐゴシック"/>
              </a:rPr>
              <a:t>海外に</a:t>
            </a:r>
            <a:r>
              <a:rPr lang="ja-JP" altLang="en-US" sz="2800">
                <a:ea typeface="ＭＳ Ｐゴシック"/>
              </a:rPr>
              <a:t>滞在</a:t>
            </a:r>
            <a:r>
              <a:rPr kumimoji="1" lang="ja-JP" altLang="en-US" sz="2800">
                <a:ea typeface="ＭＳ Ｐゴシック"/>
              </a:rPr>
              <a:t>することを</a:t>
            </a:r>
            <a:r>
              <a:rPr lang="ja-JP" altLang="en-US" sz="2800">
                <a:ea typeface="ＭＳ Ｐゴシック"/>
              </a:rPr>
              <a:t>推奨</a:t>
            </a:r>
            <a:r>
              <a:rPr kumimoji="1" lang="ja-JP" altLang="en-US" sz="2800">
                <a:ea typeface="ＭＳ Ｐゴシック"/>
              </a:rPr>
              <a:t>している。</a:t>
            </a:r>
          </a:p>
        </p:txBody>
      </p:sp>
      <p:sp>
        <p:nvSpPr>
          <p:cNvPr id="4" name="正方形/長方形 3"/>
          <p:cNvSpPr/>
          <p:nvPr/>
        </p:nvSpPr>
        <p:spPr>
          <a:xfrm>
            <a:off x="374073" y="5749636"/>
            <a:ext cx="5163128" cy="9559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a:t>海外インターンシップ</a:t>
            </a:r>
          </a:p>
        </p:txBody>
      </p:sp>
      <p:sp>
        <p:nvSpPr>
          <p:cNvPr id="5" name="正方形/長方形 4"/>
          <p:cNvSpPr/>
          <p:nvPr/>
        </p:nvSpPr>
        <p:spPr>
          <a:xfrm>
            <a:off x="5699760" y="5749636"/>
            <a:ext cx="6145876" cy="95596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sz="2800"/>
              <a:t>海外留学</a:t>
            </a:r>
          </a:p>
        </p:txBody>
      </p:sp>
      <p:sp>
        <p:nvSpPr>
          <p:cNvPr id="6" name="正方形/長方形 5"/>
          <p:cNvSpPr/>
          <p:nvPr/>
        </p:nvSpPr>
        <p:spPr>
          <a:xfrm>
            <a:off x="374071" y="4793672"/>
            <a:ext cx="1802201" cy="82672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sz="4000"/>
              <a:t>企業</a:t>
            </a:r>
            <a:endParaRPr lang="en-US" altLang="ja-JP" sz="4000"/>
          </a:p>
        </p:txBody>
      </p:sp>
      <p:sp>
        <p:nvSpPr>
          <p:cNvPr id="7" name="正方形/長方形 6"/>
          <p:cNvSpPr/>
          <p:nvPr/>
        </p:nvSpPr>
        <p:spPr>
          <a:xfrm>
            <a:off x="2239340" y="4793672"/>
            <a:ext cx="3297860" cy="82672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4000"/>
              <a:t>大学</a:t>
            </a:r>
            <a:endParaRPr kumimoji="1" lang="ja-JP" altLang="en-US" sz="2800"/>
          </a:p>
        </p:txBody>
      </p:sp>
      <p:sp>
        <p:nvSpPr>
          <p:cNvPr id="9" name="正方形/長方形 8"/>
          <p:cNvSpPr/>
          <p:nvPr/>
        </p:nvSpPr>
        <p:spPr>
          <a:xfrm>
            <a:off x="2239340" y="3006436"/>
            <a:ext cx="3297860" cy="1625746"/>
          </a:xfrm>
          <a:prstGeom prst="rect">
            <a:avLst/>
          </a:prstGeom>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en-US" altLang="ja-JP" sz="2400" dirty="0" err="1">
                <a:ea typeface="ＭＳ Ｐゴシック"/>
                <a:cs typeface="Calibri"/>
              </a:rPr>
              <a:t>インド工科大学</a:t>
            </a:r>
            <a:r>
              <a:rPr lang="en-US" altLang="ja-JP" sz="2000" dirty="0">
                <a:ea typeface="ＭＳ Ｐゴシック"/>
                <a:cs typeface="Calibri"/>
              </a:rPr>
              <a:t>(IIT)</a:t>
            </a:r>
          </a:p>
          <a:p>
            <a:pPr algn="ctr"/>
            <a:endParaRPr lang="en-US" altLang="ja-JP" sz="1100">
              <a:ea typeface="ＭＳ Ｐゴシック"/>
              <a:cs typeface="Calibri"/>
            </a:endParaRPr>
          </a:p>
          <a:p>
            <a:pPr algn="ctr"/>
            <a:r>
              <a:rPr lang="en-US" altLang="ja-JP" sz="2400" dirty="0" err="1">
                <a:ea typeface="ＭＳ Ｐゴシック"/>
                <a:cs typeface="Calibri"/>
              </a:rPr>
              <a:t>ノルウェー工科自然</a:t>
            </a:r>
            <a:endParaRPr lang="en-US" altLang="ja-JP" sz="2400">
              <a:ea typeface="ＭＳ Ｐゴシック"/>
              <a:cs typeface="Calibri"/>
            </a:endParaRPr>
          </a:p>
          <a:p>
            <a:pPr algn="ctr"/>
            <a:r>
              <a:rPr lang="en-US" altLang="ja-JP" sz="2400" dirty="0" err="1">
                <a:ea typeface="ＭＳ Ｐゴシック"/>
                <a:cs typeface="Calibri"/>
              </a:rPr>
              <a:t>科学大学</a:t>
            </a:r>
            <a:r>
              <a:rPr lang="en-US" altLang="ja-JP" sz="2000" dirty="0">
                <a:ea typeface="ＭＳ Ｐゴシック"/>
                <a:cs typeface="Calibri"/>
              </a:rPr>
              <a:t>(NTNU)</a:t>
            </a:r>
            <a:endParaRPr lang="en-US" sz="2000" dirty="0">
              <a:ea typeface="Calibri"/>
              <a:cs typeface="Calibri"/>
            </a:endParaRPr>
          </a:p>
        </p:txBody>
      </p:sp>
      <p:sp>
        <p:nvSpPr>
          <p:cNvPr id="10" name="正方形/長方形 9"/>
          <p:cNvSpPr/>
          <p:nvPr/>
        </p:nvSpPr>
        <p:spPr>
          <a:xfrm>
            <a:off x="5699760" y="4793671"/>
            <a:ext cx="3321397" cy="82672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ja-JP" altLang="en-US" sz="4000"/>
              <a:t>交換留学</a:t>
            </a:r>
            <a:endParaRPr kumimoji="1" lang="ja-JP" altLang="en-US" sz="2800"/>
          </a:p>
        </p:txBody>
      </p:sp>
      <p:sp>
        <p:nvSpPr>
          <p:cNvPr id="11" name="正方形/長方形 10"/>
          <p:cNvSpPr/>
          <p:nvPr/>
        </p:nvSpPr>
        <p:spPr>
          <a:xfrm>
            <a:off x="5713614" y="3020292"/>
            <a:ext cx="3307543" cy="162574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400"/>
              <a:t>東京大学全学</a:t>
            </a:r>
            <a:br>
              <a:rPr lang="en-US" altLang="ja-JP" sz="2400"/>
            </a:br>
            <a:r>
              <a:rPr lang="ja-JP" altLang="en-US" sz="2400"/>
              <a:t>交換留学プログラム</a:t>
            </a:r>
            <a:endParaRPr lang="en-US" altLang="ja-JP" sz="2400"/>
          </a:p>
          <a:p>
            <a:pPr algn="ctr"/>
            <a:r>
              <a:rPr kumimoji="1" lang="ja-JP" altLang="en-US" sz="2400"/>
              <a:t>情報理工部局</a:t>
            </a:r>
            <a:br>
              <a:rPr kumimoji="1" lang="en-US" altLang="ja-JP" sz="2400"/>
            </a:br>
            <a:r>
              <a:rPr kumimoji="1" lang="ja-JP" altLang="en-US" sz="2400"/>
              <a:t>交換留学プログラム</a:t>
            </a:r>
            <a:endParaRPr kumimoji="1" lang="ja-JP" altLang="en-US" sz="1600"/>
          </a:p>
        </p:txBody>
      </p:sp>
      <p:sp>
        <p:nvSpPr>
          <p:cNvPr id="12" name="正方形/長方形 11">
            <a:extLst>
              <a:ext uri="{FF2B5EF4-FFF2-40B4-BE49-F238E27FC236}">
                <a16:creationId xmlns:a16="http://schemas.microsoft.com/office/drawing/2014/main" id="{E0007776-AB1F-402A-8245-6668FDF44ADE}"/>
              </a:ext>
            </a:extLst>
          </p:cNvPr>
          <p:cNvSpPr/>
          <p:nvPr/>
        </p:nvSpPr>
        <p:spPr>
          <a:xfrm>
            <a:off x="9113913" y="4793671"/>
            <a:ext cx="2731723" cy="826728"/>
          </a:xfrm>
          <a:prstGeom prst="rect">
            <a:avLst/>
          </a:prstGeom>
          <a:solidFill>
            <a:schemeClr val="accent4">
              <a:lumMod val="7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ja-JP" altLang="en-US" sz="4000"/>
              <a:t>正規学生</a:t>
            </a:r>
            <a:endParaRPr kumimoji="1" lang="ja-JP" altLang="en-US" sz="2800"/>
          </a:p>
        </p:txBody>
      </p:sp>
      <p:sp>
        <p:nvSpPr>
          <p:cNvPr id="13" name="正方形/長方形 8">
            <a:extLst>
              <a:ext uri="{FF2B5EF4-FFF2-40B4-BE49-F238E27FC236}">
                <a16:creationId xmlns:a16="http://schemas.microsoft.com/office/drawing/2014/main" id="{CB7E48F1-1CD3-4322-3D4D-B5B655FB7FD7}"/>
              </a:ext>
            </a:extLst>
          </p:cNvPr>
          <p:cNvSpPr/>
          <p:nvPr/>
        </p:nvSpPr>
        <p:spPr>
          <a:xfrm>
            <a:off x="371412" y="3002528"/>
            <a:ext cx="1796658" cy="1630354"/>
          </a:xfrm>
          <a:prstGeom prst="rect">
            <a:avLst/>
          </a:prstGeom>
          <a:solidFill>
            <a:schemeClr val="accent6">
              <a:lumMod val="20000"/>
              <a:lumOff val="80000"/>
            </a:schemeClr>
          </a:solidFill>
          <a:ln>
            <a:solidFill>
              <a:schemeClr val="bg1"/>
            </a:solidFill>
          </a:ln>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en-US" sz="2400">
                <a:ea typeface="+mn-lt"/>
                <a:cs typeface="+mn-lt"/>
              </a:rPr>
              <a:t>JETRO</a:t>
            </a:r>
            <a:endParaRPr lang="en-US" sz="2400">
              <a:ea typeface="Calibri"/>
              <a:cs typeface="Calibri"/>
            </a:endParaRPr>
          </a:p>
        </p:txBody>
      </p:sp>
    </p:spTree>
    <p:extLst>
      <p:ext uri="{BB962C8B-B14F-4D97-AF65-F5344CB8AC3E}">
        <p14:creationId xmlns:p14="http://schemas.microsoft.com/office/powerpoint/2010/main" val="292622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0" grpId="0" animBg="1"/>
      <p:bldP spid="11" grpId="0" animBg="1"/>
      <p:bldP spid="12"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52CD76C-0103-BCD8-643A-4B60BB70813F}"/>
            </a:ext>
          </a:extLst>
        </p:cNvPr>
        <p:cNvGrpSpPr/>
        <p:nvPr/>
      </p:nvGrpSpPr>
      <p:grpSpPr>
        <a:xfrm>
          <a:off x="0" y="0"/>
          <a:ext cx="0" cy="0"/>
          <a:chOff x="0" y="0"/>
          <a:chExt cx="0" cy="0"/>
        </a:xfrm>
      </p:grpSpPr>
      <p:sp>
        <p:nvSpPr>
          <p:cNvPr id="16" name="Down Arrow 7">
            <a:extLst>
              <a:ext uri="{FF2B5EF4-FFF2-40B4-BE49-F238E27FC236}">
                <a16:creationId xmlns:a16="http://schemas.microsoft.com/office/drawing/2014/main" id="{21EB8639-17ED-5E13-764C-36E04B63A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11B3B9AB-602F-A165-A74A-20E4AA59CA74}"/>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kumimoji="1" lang="ja-JP" altLang="en-US" sz="3600" kern="1200">
                <a:solidFill>
                  <a:srgbClr val="FFFFFF"/>
                </a:solidFill>
                <a:latin typeface="+mj-lt"/>
                <a:ea typeface="+mj-ea"/>
                <a:cs typeface="+mj-cs"/>
              </a:rPr>
              <a:t>今日のアジェンダ</a:t>
            </a:r>
          </a:p>
        </p:txBody>
      </p:sp>
      <p:sp>
        <p:nvSpPr>
          <p:cNvPr id="5" name="TextBox 4">
            <a:extLst>
              <a:ext uri="{FF2B5EF4-FFF2-40B4-BE49-F238E27FC236}">
                <a16:creationId xmlns:a16="http://schemas.microsoft.com/office/drawing/2014/main" id="{4F05EBAC-03CA-998E-FCED-78314C01CD93}"/>
              </a:ext>
            </a:extLst>
          </p:cNvPr>
          <p:cNvSpPr txBox="1"/>
          <p:nvPr/>
        </p:nvSpPr>
        <p:spPr>
          <a:xfrm>
            <a:off x="4417512" y="150750"/>
            <a:ext cx="7032170" cy="68634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mn-lt"/>
                <a:cs typeface="+mn-lt"/>
              </a:rPr>
              <a:t>17:00 - 17:05   Opening </a:t>
            </a:r>
          </a:p>
          <a:p>
            <a:br>
              <a:rPr lang="en-US" sz="2000" dirty="0">
                <a:ea typeface="+mn-lt"/>
                <a:cs typeface="+mn-lt"/>
              </a:rPr>
            </a:br>
            <a:r>
              <a:rPr lang="en-US" sz="2000">
                <a:ea typeface="+mn-lt"/>
                <a:cs typeface="+mn-lt"/>
              </a:rPr>
              <a:t>17:05 - 17:20   Introduction to Sorbonne University </a:t>
            </a:r>
          </a:p>
          <a:p>
            <a:r>
              <a:rPr lang="en-US" sz="2000">
                <a:ea typeface="+mn-lt"/>
                <a:cs typeface="+mn-lt"/>
              </a:rPr>
              <a:t>                           (Prof. Phillipe Codognet)</a:t>
            </a:r>
            <a:br>
              <a:rPr lang="en-US" sz="2000" dirty="0">
                <a:ea typeface="+mn-lt"/>
                <a:cs typeface="+mn-lt"/>
              </a:rPr>
            </a:br>
            <a:endParaRPr lang="en-US" sz="2000">
              <a:ea typeface="+mn-lt"/>
              <a:cs typeface="+mn-lt"/>
            </a:endParaRPr>
          </a:p>
          <a:p>
            <a:r>
              <a:rPr lang="en-US" sz="2000" dirty="0">
                <a:ea typeface="+mn-lt"/>
                <a:cs typeface="+mn-lt"/>
              </a:rPr>
              <a:t>17:20 - 17:35   Introduction to JETRO ―J-</a:t>
            </a:r>
            <a:r>
              <a:rPr lang="en-US" sz="2000" dirty="0" err="1">
                <a:ea typeface="+mn-lt"/>
                <a:cs typeface="+mn-lt"/>
              </a:rPr>
              <a:t>StarX</a:t>
            </a:r>
            <a:r>
              <a:rPr lang="en-US" sz="2000" dirty="0">
                <a:ea typeface="+mn-lt"/>
                <a:cs typeface="+mn-lt"/>
              </a:rPr>
              <a:t>―</a:t>
            </a:r>
          </a:p>
          <a:p>
            <a:r>
              <a:rPr lang="en-US" sz="2000">
                <a:ea typeface="+mn-lt"/>
                <a:cs typeface="+mn-lt"/>
              </a:rPr>
              <a:t>　　　　　     (Ms. </a:t>
            </a:r>
            <a:r>
              <a:rPr lang="en-US" altLang="ja-JP" sz="2000">
                <a:ea typeface="+mn-lt"/>
                <a:cs typeface="+mn-lt"/>
              </a:rPr>
              <a:t>Mayako Ishiguro</a:t>
            </a:r>
            <a:r>
              <a:rPr lang="en-US" sz="2000">
                <a:ea typeface="+mn-lt"/>
                <a:cs typeface="+mn-lt"/>
              </a:rPr>
              <a:t>)</a:t>
            </a:r>
            <a:br>
              <a:rPr lang="en-US" sz="2000" dirty="0">
                <a:ea typeface="+mn-lt"/>
                <a:cs typeface="+mn-lt"/>
              </a:rPr>
            </a:br>
            <a:endParaRPr lang="en-US" sz="2000">
              <a:ea typeface="+mn-lt"/>
              <a:cs typeface="+mn-lt"/>
            </a:endParaRPr>
          </a:p>
          <a:p>
            <a:r>
              <a:rPr lang="en-US" sz="2000">
                <a:ea typeface="+mn-lt"/>
                <a:cs typeface="+mn-lt"/>
              </a:rPr>
              <a:t>17:35 - 17:50   Introduction to Exchange Programs </a:t>
            </a:r>
          </a:p>
          <a:p>
            <a:r>
              <a:rPr lang="en-US" sz="2000">
                <a:ea typeface="+mn-lt"/>
                <a:cs typeface="+mn-lt"/>
              </a:rPr>
              <a:t>                           (Ms. Yuri Marugata)</a:t>
            </a:r>
            <a:br>
              <a:rPr lang="en-US" sz="2000" dirty="0">
                <a:ea typeface="+mn-lt"/>
                <a:cs typeface="+mn-lt"/>
              </a:rPr>
            </a:br>
            <a:endParaRPr lang="en-US" sz="2000">
              <a:ea typeface="+mn-lt"/>
              <a:cs typeface="+mn-lt"/>
            </a:endParaRPr>
          </a:p>
          <a:p>
            <a:r>
              <a:rPr lang="en-US" sz="2000">
                <a:ea typeface="+mn-lt"/>
                <a:cs typeface="+mn-lt"/>
              </a:rPr>
              <a:t>17:50 - 18:05   Experience of Joining USTEP Exchange Program</a:t>
            </a:r>
          </a:p>
          <a:p>
            <a:r>
              <a:rPr lang="en-US" sz="2000">
                <a:ea typeface="+mn-lt"/>
                <a:cs typeface="+mn-lt"/>
              </a:rPr>
              <a:t>                           at UBC (Mr. Kohtaro Uchida )</a:t>
            </a:r>
          </a:p>
          <a:p>
            <a:endParaRPr lang="en-US" sz="2000">
              <a:ea typeface="+mn-lt"/>
              <a:cs typeface="+mn-lt"/>
            </a:endParaRPr>
          </a:p>
          <a:p>
            <a:r>
              <a:rPr lang="en-US" sz="2000">
                <a:ea typeface="+mn-lt"/>
                <a:cs typeface="+mn-lt"/>
              </a:rPr>
              <a:t>18:05 - 18:10   Introduction to Short-term Program at</a:t>
            </a:r>
          </a:p>
          <a:p>
            <a:r>
              <a:rPr lang="en-US" sz="2000">
                <a:ea typeface="+mn-lt"/>
                <a:cs typeface="+mn-lt"/>
              </a:rPr>
              <a:t>                           IIT Hyderabad and NTNU (Ms. Yoshiko Raynolds )</a:t>
            </a:r>
            <a:br>
              <a:rPr lang="en-US" sz="2000" dirty="0">
                <a:ea typeface="+mn-lt"/>
                <a:cs typeface="+mn-lt"/>
              </a:rPr>
            </a:br>
            <a:endParaRPr lang="en-US" sz="2000">
              <a:ea typeface="+mn-lt"/>
              <a:cs typeface="+mn-lt"/>
            </a:endParaRPr>
          </a:p>
          <a:p>
            <a:r>
              <a:rPr lang="en-US" sz="2000">
                <a:ea typeface="+mn-lt"/>
                <a:cs typeface="+mn-lt"/>
              </a:rPr>
              <a:t>18:10 - 18:25   Experience of Joining Short-term Program at </a:t>
            </a:r>
          </a:p>
          <a:p>
            <a:r>
              <a:rPr lang="en-US" sz="2000">
                <a:ea typeface="+mn-lt"/>
                <a:cs typeface="+mn-lt"/>
              </a:rPr>
              <a:t>                           IIT Hyderabad (Mr. Shuma Kozawa)</a:t>
            </a:r>
            <a:br>
              <a:rPr lang="en-US" sz="2000" dirty="0">
                <a:ea typeface="+mn-lt"/>
                <a:cs typeface="+mn-lt"/>
              </a:rPr>
            </a:br>
            <a:endParaRPr lang="en-US" sz="2000">
              <a:ea typeface="+mn-lt"/>
              <a:cs typeface="+mn-lt"/>
            </a:endParaRPr>
          </a:p>
          <a:p>
            <a:r>
              <a:rPr lang="en-US" sz="2000">
                <a:ea typeface="+mn-lt"/>
                <a:cs typeface="+mn-lt"/>
              </a:rPr>
              <a:t>18:25 - 18:30   Closing </a:t>
            </a:r>
            <a:endParaRPr lang="en-US" sz="2000">
              <a:ea typeface="Calibri"/>
              <a:cs typeface="Calibri"/>
            </a:endParaRPr>
          </a:p>
          <a:p>
            <a:pPr algn="l"/>
            <a:endParaRPr lang="en-US" sz="2000">
              <a:ea typeface="Calibri"/>
              <a:cs typeface="Calibri"/>
            </a:endParaRPr>
          </a:p>
        </p:txBody>
      </p:sp>
      <p:sp>
        <p:nvSpPr>
          <p:cNvPr id="3" name="Rectangle: Rounded Corners 2">
            <a:extLst>
              <a:ext uri="{FF2B5EF4-FFF2-40B4-BE49-F238E27FC236}">
                <a16:creationId xmlns:a16="http://schemas.microsoft.com/office/drawing/2014/main" id="{9A39D40B-3FB5-8BA7-E466-5A2BD8B2166F}"/>
              </a:ext>
            </a:extLst>
          </p:cNvPr>
          <p:cNvSpPr/>
          <p:nvPr/>
        </p:nvSpPr>
        <p:spPr>
          <a:xfrm>
            <a:off x="4417512" y="621004"/>
            <a:ext cx="6790364" cy="953015"/>
          </a:xfrm>
          <a:prstGeom prst="round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5134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AF6777-354A-8158-45CB-B2EC5A60A18F}"/>
            </a:ext>
          </a:extLst>
        </p:cNvPr>
        <p:cNvGrpSpPr/>
        <p:nvPr/>
      </p:nvGrpSpPr>
      <p:grpSpPr>
        <a:xfrm>
          <a:off x="0" y="0"/>
          <a:ext cx="0" cy="0"/>
          <a:chOff x="0" y="0"/>
          <a:chExt cx="0" cy="0"/>
        </a:xfrm>
      </p:grpSpPr>
      <p:sp>
        <p:nvSpPr>
          <p:cNvPr id="16" name="Down Arrow 7">
            <a:extLst>
              <a:ext uri="{FF2B5EF4-FFF2-40B4-BE49-F238E27FC236}">
                <a16:creationId xmlns:a16="http://schemas.microsoft.com/office/drawing/2014/main" id="{007DC07E-3D2D-B2C5-9836-13F027D1A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DD077AB5-5B64-186B-33F5-0D756AD04494}"/>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kumimoji="1" lang="ja-JP" altLang="en-US" sz="3600" kern="1200">
                <a:solidFill>
                  <a:srgbClr val="FFFFFF"/>
                </a:solidFill>
                <a:latin typeface="+mj-lt"/>
                <a:ea typeface="+mj-ea"/>
                <a:cs typeface="+mj-cs"/>
              </a:rPr>
              <a:t>今日のアジェンダ</a:t>
            </a:r>
          </a:p>
        </p:txBody>
      </p:sp>
      <p:sp>
        <p:nvSpPr>
          <p:cNvPr id="5" name="TextBox 4">
            <a:extLst>
              <a:ext uri="{FF2B5EF4-FFF2-40B4-BE49-F238E27FC236}">
                <a16:creationId xmlns:a16="http://schemas.microsoft.com/office/drawing/2014/main" id="{33EB0617-2E3A-DABB-4B42-0D1B2AD2E864}"/>
              </a:ext>
            </a:extLst>
          </p:cNvPr>
          <p:cNvSpPr txBox="1"/>
          <p:nvPr/>
        </p:nvSpPr>
        <p:spPr>
          <a:xfrm>
            <a:off x="4417512" y="150750"/>
            <a:ext cx="7032170" cy="68634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mn-lt"/>
                <a:cs typeface="+mn-lt"/>
              </a:rPr>
              <a:t>17:00 - 17:05   Opening </a:t>
            </a:r>
          </a:p>
          <a:p>
            <a:br>
              <a:rPr lang="en-US" sz="2000" dirty="0">
                <a:ea typeface="+mn-lt"/>
                <a:cs typeface="+mn-lt"/>
              </a:rPr>
            </a:br>
            <a:r>
              <a:rPr lang="en-US" sz="2000">
                <a:ea typeface="+mn-lt"/>
                <a:cs typeface="+mn-lt"/>
              </a:rPr>
              <a:t>17:05 - 17:20   Introduction to Sorbonne University </a:t>
            </a:r>
          </a:p>
          <a:p>
            <a:r>
              <a:rPr lang="en-US" sz="2000">
                <a:ea typeface="+mn-lt"/>
                <a:cs typeface="+mn-lt"/>
              </a:rPr>
              <a:t>                           (Prof. Phillipe Codognet)</a:t>
            </a:r>
            <a:br>
              <a:rPr lang="en-US" sz="2000" dirty="0">
                <a:ea typeface="+mn-lt"/>
                <a:cs typeface="+mn-lt"/>
              </a:rPr>
            </a:br>
            <a:endParaRPr lang="en-US" sz="2000">
              <a:ea typeface="+mn-lt"/>
              <a:cs typeface="+mn-lt"/>
            </a:endParaRPr>
          </a:p>
          <a:p>
            <a:r>
              <a:rPr lang="en-US" sz="2000" dirty="0">
                <a:ea typeface="+mn-lt"/>
                <a:cs typeface="+mn-lt"/>
              </a:rPr>
              <a:t>17:20 - 17:35   Introduction to JETRO ―J-</a:t>
            </a:r>
            <a:r>
              <a:rPr lang="en-US" sz="2000" dirty="0" err="1">
                <a:ea typeface="+mn-lt"/>
                <a:cs typeface="+mn-lt"/>
              </a:rPr>
              <a:t>StarX</a:t>
            </a:r>
            <a:r>
              <a:rPr lang="en-US" sz="2000" dirty="0">
                <a:ea typeface="+mn-lt"/>
                <a:cs typeface="+mn-lt"/>
              </a:rPr>
              <a:t>―</a:t>
            </a:r>
          </a:p>
          <a:p>
            <a:r>
              <a:rPr lang="en-US" sz="2000">
                <a:ea typeface="+mn-lt"/>
                <a:cs typeface="+mn-lt"/>
              </a:rPr>
              <a:t>　　　　　     (Ms. </a:t>
            </a:r>
            <a:r>
              <a:rPr lang="en-US" altLang="ja-JP" sz="2000">
                <a:ea typeface="+mn-lt"/>
                <a:cs typeface="+mn-lt"/>
              </a:rPr>
              <a:t>Mayako Ishiguro</a:t>
            </a:r>
            <a:r>
              <a:rPr lang="en-US" sz="2000">
                <a:ea typeface="+mn-lt"/>
                <a:cs typeface="+mn-lt"/>
              </a:rPr>
              <a:t>)</a:t>
            </a:r>
            <a:br>
              <a:rPr lang="en-US" sz="2000" dirty="0">
                <a:ea typeface="+mn-lt"/>
                <a:cs typeface="+mn-lt"/>
              </a:rPr>
            </a:br>
            <a:endParaRPr lang="en-US" sz="2000">
              <a:ea typeface="+mn-lt"/>
              <a:cs typeface="+mn-lt"/>
            </a:endParaRPr>
          </a:p>
          <a:p>
            <a:r>
              <a:rPr lang="en-US" sz="2000">
                <a:ea typeface="+mn-lt"/>
                <a:cs typeface="+mn-lt"/>
              </a:rPr>
              <a:t>17:35 - 17:50   Introduction to Exchange Programs </a:t>
            </a:r>
          </a:p>
          <a:p>
            <a:r>
              <a:rPr lang="en-US" sz="2000">
                <a:ea typeface="+mn-lt"/>
                <a:cs typeface="+mn-lt"/>
              </a:rPr>
              <a:t>                           (Ms. Yuri Marugata)</a:t>
            </a:r>
            <a:br>
              <a:rPr lang="en-US" sz="2000" dirty="0">
                <a:ea typeface="+mn-lt"/>
                <a:cs typeface="+mn-lt"/>
              </a:rPr>
            </a:br>
            <a:endParaRPr lang="en-US" sz="2000">
              <a:ea typeface="+mn-lt"/>
              <a:cs typeface="+mn-lt"/>
            </a:endParaRPr>
          </a:p>
          <a:p>
            <a:r>
              <a:rPr lang="en-US" sz="2000">
                <a:ea typeface="+mn-lt"/>
                <a:cs typeface="+mn-lt"/>
              </a:rPr>
              <a:t>17:50 - 18:05   Experience of Joining USTEP Exchange Program</a:t>
            </a:r>
          </a:p>
          <a:p>
            <a:r>
              <a:rPr lang="en-US" sz="2000">
                <a:ea typeface="+mn-lt"/>
                <a:cs typeface="+mn-lt"/>
              </a:rPr>
              <a:t>                           at UBC (Mr. Kohtaro Uchida )</a:t>
            </a:r>
          </a:p>
          <a:p>
            <a:endParaRPr lang="en-US" sz="2000">
              <a:ea typeface="+mn-lt"/>
              <a:cs typeface="+mn-lt"/>
            </a:endParaRPr>
          </a:p>
          <a:p>
            <a:r>
              <a:rPr lang="en-US" sz="2000">
                <a:ea typeface="+mn-lt"/>
                <a:cs typeface="+mn-lt"/>
              </a:rPr>
              <a:t>18:05 - 18:10   Introduction to Short-term Program at</a:t>
            </a:r>
          </a:p>
          <a:p>
            <a:r>
              <a:rPr lang="en-US" sz="2000">
                <a:ea typeface="+mn-lt"/>
                <a:cs typeface="+mn-lt"/>
              </a:rPr>
              <a:t>                           IIT Hyderabad and NTNU (Ms. Yoshiko Raynolds )</a:t>
            </a:r>
            <a:br>
              <a:rPr lang="en-US" sz="2000" dirty="0">
                <a:ea typeface="+mn-lt"/>
                <a:cs typeface="+mn-lt"/>
              </a:rPr>
            </a:br>
            <a:endParaRPr lang="en-US" sz="2000">
              <a:ea typeface="+mn-lt"/>
              <a:cs typeface="+mn-lt"/>
            </a:endParaRPr>
          </a:p>
          <a:p>
            <a:r>
              <a:rPr lang="en-US" sz="2000">
                <a:ea typeface="+mn-lt"/>
                <a:cs typeface="+mn-lt"/>
              </a:rPr>
              <a:t>18:10 - 18:25   Experience of Joining Short-term Program at </a:t>
            </a:r>
          </a:p>
          <a:p>
            <a:r>
              <a:rPr lang="en-US" sz="2000">
                <a:ea typeface="+mn-lt"/>
                <a:cs typeface="+mn-lt"/>
              </a:rPr>
              <a:t>                           IIT Hyderabad (Mr. Shuma Kozawa)</a:t>
            </a:r>
            <a:br>
              <a:rPr lang="en-US" sz="2000" dirty="0">
                <a:ea typeface="+mn-lt"/>
                <a:cs typeface="+mn-lt"/>
              </a:rPr>
            </a:br>
            <a:endParaRPr lang="en-US" sz="2000">
              <a:ea typeface="+mn-lt"/>
              <a:cs typeface="+mn-lt"/>
            </a:endParaRPr>
          </a:p>
          <a:p>
            <a:r>
              <a:rPr lang="en-US" sz="2000">
                <a:ea typeface="+mn-lt"/>
                <a:cs typeface="+mn-lt"/>
              </a:rPr>
              <a:t>18:25 - 18:30   Closing </a:t>
            </a:r>
            <a:endParaRPr lang="en-US" sz="2000">
              <a:ea typeface="Calibri"/>
              <a:cs typeface="Calibri"/>
            </a:endParaRPr>
          </a:p>
          <a:p>
            <a:pPr algn="l"/>
            <a:endParaRPr lang="en-US" sz="2000">
              <a:ea typeface="Calibri"/>
              <a:cs typeface="Calibri"/>
            </a:endParaRPr>
          </a:p>
        </p:txBody>
      </p:sp>
      <p:sp>
        <p:nvSpPr>
          <p:cNvPr id="3" name="Rectangle: Rounded Corners 2">
            <a:extLst>
              <a:ext uri="{FF2B5EF4-FFF2-40B4-BE49-F238E27FC236}">
                <a16:creationId xmlns:a16="http://schemas.microsoft.com/office/drawing/2014/main" id="{62F79895-DEF4-588F-D8A2-DB582D7ED708}"/>
              </a:ext>
            </a:extLst>
          </p:cNvPr>
          <p:cNvSpPr/>
          <p:nvPr/>
        </p:nvSpPr>
        <p:spPr>
          <a:xfrm>
            <a:off x="4417512" y="1587093"/>
            <a:ext cx="6790364" cy="953015"/>
          </a:xfrm>
          <a:prstGeom prst="round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3962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CACF11-BC0A-C951-F283-BCA1311C2518}"/>
            </a:ext>
          </a:extLst>
        </p:cNvPr>
        <p:cNvGrpSpPr/>
        <p:nvPr/>
      </p:nvGrpSpPr>
      <p:grpSpPr>
        <a:xfrm>
          <a:off x="0" y="0"/>
          <a:ext cx="0" cy="0"/>
          <a:chOff x="0" y="0"/>
          <a:chExt cx="0" cy="0"/>
        </a:xfrm>
      </p:grpSpPr>
      <p:sp>
        <p:nvSpPr>
          <p:cNvPr id="16" name="Down Arrow 7">
            <a:extLst>
              <a:ext uri="{FF2B5EF4-FFF2-40B4-BE49-F238E27FC236}">
                <a16:creationId xmlns:a16="http://schemas.microsoft.com/office/drawing/2014/main" id="{36B7F4F1-CB37-4D62-EE46-A33C16384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84468B7B-541D-1275-D431-9DF5AE4F5907}"/>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kumimoji="1" lang="ja-JP" altLang="en-US" sz="3600" kern="1200">
                <a:solidFill>
                  <a:srgbClr val="FFFFFF"/>
                </a:solidFill>
                <a:latin typeface="+mj-lt"/>
                <a:ea typeface="+mj-ea"/>
                <a:cs typeface="+mj-cs"/>
              </a:rPr>
              <a:t>今日のアジェンダ</a:t>
            </a:r>
          </a:p>
        </p:txBody>
      </p:sp>
      <p:sp>
        <p:nvSpPr>
          <p:cNvPr id="5" name="TextBox 4">
            <a:extLst>
              <a:ext uri="{FF2B5EF4-FFF2-40B4-BE49-F238E27FC236}">
                <a16:creationId xmlns:a16="http://schemas.microsoft.com/office/drawing/2014/main" id="{B0CD520A-3015-E171-F8CA-9D8C5A309B66}"/>
              </a:ext>
            </a:extLst>
          </p:cNvPr>
          <p:cNvSpPr txBox="1"/>
          <p:nvPr/>
        </p:nvSpPr>
        <p:spPr>
          <a:xfrm>
            <a:off x="4417512" y="150750"/>
            <a:ext cx="7032170" cy="68634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mn-lt"/>
                <a:cs typeface="+mn-lt"/>
              </a:rPr>
              <a:t>17:00 - 17:05   Opening </a:t>
            </a:r>
          </a:p>
          <a:p>
            <a:br>
              <a:rPr lang="en-US" sz="2000" dirty="0">
                <a:ea typeface="+mn-lt"/>
                <a:cs typeface="+mn-lt"/>
              </a:rPr>
            </a:br>
            <a:r>
              <a:rPr lang="en-US" sz="2000">
                <a:ea typeface="+mn-lt"/>
                <a:cs typeface="+mn-lt"/>
              </a:rPr>
              <a:t>17:05 - 17:20   Introduction to Sorbonne University </a:t>
            </a:r>
          </a:p>
          <a:p>
            <a:r>
              <a:rPr lang="en-US" sz="2000">
                <a:ea typeface="+mn-lt"/>
                <a:cs typeface="+mn-lt"/>
              </a:rPr>
              <a:t>                           (Prof. Phillipe Codognet)</a:t>
            </a:r>
            <a:br>
              <a:rPr lang="en-US" sz="2000" dirty="0">
                <a:ea typeface="+mn-lt"/>
                <a:cs typeface="+mn-lt"/>
              </a:rPr>
            </a:br>
            <a:endParaRPr lang="en-US" sz="2000">
              <a:ea typeface="+mn-lt"/>
              <a:cs typeface="+mn-lt"/>
            </a:endParaRPr>
          </a:p>
          <a:p>
            <a:r>
              <a:rPr lang="en-US" sz="2000" dirty="0">
                <a:ea typeface="+mn-lt"/>
                <a:cs typeface="+mn-lt"/>
              </a:rPr>
              <a:t>17:20 - 17:35   Introduction to JETRO ―J-</a:t>
            </a:r>
            <a:r>
              <a:rPr lang="en-US" sz="2000" dirty="0" err="1">
                <a:ea typeface="+mn-lt"/>
                <a:cs typeface="+mn-lt"/>
              </a:rPr>
              <a:t>StarX</a:t>
            </a:r>
            <a:r>
              <a:rPr lang="en-US" sz="2000" dirty="0">
                <a:ea typeface="+mn-lt"/>
                <a:cs typeface="+mn-lt"/>
              </a:rPr>
              <a:t>―</a:t>
            </a:r>
          </a:p>
          <a:p>
            <a:r>
              <a:rPr lang="en-US" sz="2000">
                <a:ea typeface="+mn-lt"/>
                <a:cs typeface="+mn-lt"/>
              </a:rPr>
              <a:t>　　　　　     (Ms. </a:t>
            </a:r>
            <a:r>
              <a:rPr lang="en-US" altLang="ja-JP" sz="2000">
                <a:ea typeface="+mn-lt"/>
                <a:cs typeface="+mn-lt"/>
              </a:rPr>
              <a:t>Mayako Ishiguro</a:t>
            </a:r>
            <a:r>
              <a:rPr lang="en-US" sz="2000">
                <a:ea typeface="+mn-lt"/>
                <a:cs typeface="+mn-lt"/>
              </a:rPr>
              <a:t>)</a:t>
            </a:r>
            <a:br>
              <a:rPr lang="en-US" sz="2000" dirty="0">
                <a:ea typeface="+mn-lt"/>
                <a:cs typeface="+mn-lt"/>
              </a:rPr>
            </a:br>
            <a:endParaRPr lang="en-US" sz="2000">
              <a:ea typeface="+mn-lt"/>
              <a:cs typeface="+mn-lt"/>
            </a:endParaRPr>
          </a:p>
          <a:p>
            <a:r>
              <a:rPr lang="en-US" sz="2000">
                <a:ea typeface="+mn-lt"/>
                <a:cs typeface="+mn-lt"/>
              </a:rPr>
              <a:t>17:35 - 17:50   Introduction to Exchange Programs </a:t>
            </a:r>
          </a:p>
          <a:p>
            <a:r>
              <a:rPr lang="en-US" sz="2000">
                <a:ea typeface="+mn-lt"/>
                <a:cs typeface="+mn-lt"/>
              </a:rPr>
              <a:t>                           (Ms. Yuri Marugata)</a:t>
            </a:r>
            <a:br>
              <a:rPr lang="en-US" sz="2000" dirty="0">
                <a:ea typeface="+mn-lt"/>
                <a:cs typeface="+mn-lt"/>
              </a:rPr>
            </a:br>
            <a:endParaRPr lang="en-US" sz="2000">
              <a:ea typeface="+mn-lt"/>
              <a:cs typeface="+mn-lt"/>
            </a:endParaRPr>
          </a:p>
          <a:p>
            <a:r>
              <a:rPr lang="en-US" sz="2000">
                <a:ea typeface="+mn-lt"/>
                <a:cs typeface="+mn-lt"/>
              </a:rPr>
              <a:t>17:50 - 18:05   Experience of Joining USTEP Exchange Program</a:t>
            </a:r>
          </a:p>
          <a:p>
            <a:r>
              <a:rPr lang="en-US" sz="2000">
                <a:ea typeface="+mn-lt"/>
                <a:cs typeface="+mn-lt"/>
              </a:rPr>
              <a:t>                           at UBC (Mr. Kohtaro Uchida )</a:t>
            </a:r>
          </a:p>
          <a:p>
            <a:endParaRPr lang="en-US" sz="2000">
              <a:ea typeface="+mn-lt"/>
              <a:cs typeface="+mn-lt"/>
            </a:endParaRPr>
          </a:p>
          <a:p>
            <a:r>
              <a:rPr lang="en-US" sz="2000">
                <a:ea typeface="+mn-lt"/>
                <a:cs typeface="+mn-lt"/>
              </a:rPr>
              <a:t>18:05 - 18:10   Introduction to Short-term Program at</a:t>
            </a:r>
          </a:p>
          <a:p>
            <a:r>
              <a:rPr lang="en-US" sz="2000">
                <a:ea typeface="+mn-lt"/>
                <a:cs typeface="+mn-lt"/>
              </a:rPr>
              <a:t>                           IIT Hyderabad and NTNU (Ms. Yoshiko Raynolds )</a:t>
            </a:r>
            <a:br>
              <a:rPr lang="en-US" sz="2000" dirty="0">
                <a:ea typeface="+mn-lt"/>
                <a:cs typeface="+mn-lt"/>
              </a:rPr>
            </a:br>
            <a:endParaRPr lang="en-US" sz="2000">
              <a:ea typeface="+mn-lt"/>
              <a:cs typeface="+mn-lt"/>
            </a:endParaRPr>
          </a:p>
          <a:p>
            <a:r>
              <a:rPr lang="en-US" sz="2000">
                <a:ea typeface="+mn-lt"/>
                <a:cs typeface="+mn-lt"/>
              </a:rPr>
              <a:t>18:10 - 18:25   Experience of Joining Short-term Program at </a:t>
            </a:r>
          </a:p>
          <a:p>
            <a:r>
              <a:rPr lang="en-US" sz="2000">
                <a:ea typeface="+mn-lt"/>
                <a:cs typeface="+mn-lt"/>
              </a:rPr>
              <a:t>                           IIT Hyderabad (Mr. Shuma Kozawa)</a:t>
            </a:r>
            <a:br>
              <a:rPr lang="en-US" sz="2000" dirty="0">
                <a:ea typeface="+mn-lt"/>
                <a:cs typeface="+mn-lt"/>
              </a:rPr>
            </a:br>
            <a:endParaRPr lang="en-US" sz="2000">
              <a:ea typeface="+mn-lt"/>
              <a:cs typeface="+mn-lt"/>
            </a:endParaRPr>
          </a:p>
          <a:p>
            <a:r>
              <a:rPr lang="en-US" sz="2000">
                <a:ea typeface="+mn-lt"/>
                <a:cs typeface="+mn-lt"/>
              </a:rPr>
              <a:t>18:25 - 18:30   Closing </a:t>
            </a:r>
            <a:endParaRPr lang="en-US" sz="2000">
              <a:ea typeface="Calibri"/>
              <a:cs typeface="Calibri"/>
            </a:endParaRPr>
          </a:p>
          <a:p>
            <a:pPr algn="l"/>
            <a:endParaRPr lang="en-US" sz="2000">
              <a:ea typeface="Calibri"/>
              <a:cs typeface="Calibri"/>
            </a:endParaRPr>
          </a:p>
        </p:txBody>
      </p:sp>
      <p:sp>
        <p:nvSpPr>
          <p:cNvPr id="3" name="Rectangle: Rounded Corners 2">
            <a:extLst>
              <a:ext uri="{FF2B5EF4-FFF2-40B4-BE49-F238E27FC236}">
                <a16:creationId xmlns:a16="http://schemas.microsoft.com/office/drawing/2014/main" id="{73CBCB49-2D48-E767-8A63-C11FE65DDCC9}"/>
              </a:ext>
            </a:extLst>
          </p:cNvPr>
          <p:cNvSpPr/>
          <p:nvPr/>
        </p:nvSpPr>
        <p:spPr>
          <a:xfrm>
            <a:off x="4417512" y="2403622"/>
            <a:ext cx="6790364" cy="953015"/>
          </a:xfrm>
          <a:prstGeom prst="round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4666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12812" y="179009"/>
            <a:ext cx="7391400" cy="838200"/>
          </a:xfrm>
        </p:spPr>
        <p:txBody>
          <a:bodyPr/>
          <a:lstStyle/>
          <a:p>
            <a:r>
              <a:rPr lang="ja-JP" altLang="en-US">
                <a:solidFill>
                  <a:srgbClr val="FF6600"/>
                </a:solidFill>
                <a:ea typeface="ＭＳ Ｐゴシック"/>
              </a:rPr>
              <a:t>交換留学</a:t>
            </a:r>
            <a:endParaRPr lang="th-TH">
              <a:solidFill>
                <a:srgbClr val="FF6600"/>
              </a:solidFill>
              <a:ea typeface="ＭＳ Ｐゴシック"/>
            </a:endParaRPr>
          </a:p>
        </p:txBody>
      </p:sp>
      <p:sp>
        <p:nvSpPr>
          <p:cNvPr id="3" name="コンテンツ プレースホルダー 2"/>
          <p:cNvSpPr>
            <a:spLocks noGrp="1"/>
          </p:cNvSpPr>
          <p:nvPr>
            <p:ph idx="1"/>
          </p:nvPr>
        </p:nvSpPr>
        <p:spPr>
          <a:xfrm>
            <a:off x="908305" y="1337326"/>
            <a:ext cx="10149161" cy="1201232"/>
          </a:xfrm>
        </p:spPr>
        <p:txBody>
          <a:bodyPr vert="horz" lIns="91440" tIns="45720" rIns="91440" bIns="45720" rtlCol="0" anchor="t">
            <a:noAutofit/>
          </a:bodyPr>
          <a:lstStyle/>
          <a:p>
            <a:pPr marL="0" indent="0">
              <a:buNone/>
            </a:pPr>
            <a:r>
              <a:rPr lang="ja-JP" altLang="en-US" sz="3200" b="1" u="sng">
                <a:solidFill>
                  <a:schemeClr val="accent6">
                    <a:lumMod val="75000"/>
                  </a:schemeClr>
                </a:solidFill>
                <a:ea typeface="ＭＳ Ｐゴシック"/>
              </a:rPr>
              <a:t>海外大学</a:t>
            </a:r>
            <a:r>
              <a:rPr lang="ja-JP" altLang="en-US" sz="3200">
                <a:ea typeface="ＭＳ Ｐゴシック"/>
              </a:rPr>
              <a:t>に</a:t>
            </a:r>
            <a:r>
              <a:rPr lang="en-US" sz="3200" b="1" u="sng">
                <a:solidFill>
                  <a:srgbClr val="C00000"/>
                </a:solidFill>
              </a:rPr>
              <a:t>1</a:t>
            </a:r>
            <a:r>
              <a:rPr lang="en-US" altLang="ja-JP" sz="3200" b="1" u="sng">
                <a:solidFill>
                  <a:srgbClr val="C00000"/>
                </a:solidFill>
                <a:ea typeface="ＭＳ Ｐゴシック"/>
              </a:rPr>
              <a:t>-2</a:t>
            </a:r>
            <a:r>
              <a:rPr lang="ja-JP" altLang="en-US" sz="3200" b="1" u="sng">
                <a:solidFill>
                  <a:srgbClr val="C00000"/>
                </a:solidFill>
                <a:ea typeface="ＭＳ Ｐゴシック"/>
              </a:rPr>
              <a:t>学期</a:t>
            </a:r>
            <a:r>
              <a:rPr lang="ja-JP" altLang="en-US" sz="3200">
                <a:ea typeface="ＭＳ Ｐゴシック"/>
              </a:rPr>
              <a:t>（</a:t>
            </a:r>
            <a:r>
              <a:rPr lang="en-US" altLang="ja-JP" sz="3200">
                <a:ea typeface="ＭＳ Ｐゴシック"/>
              </a:rPr>
              <a:t>5</a:t>
            </a:r>
            <a:r>
              <a:rPr lang="ja-JP" altLang="en-US" sz="3200">
                <a:ea typeface="ＭＳ Ｐゴシック"/>
              </a:rPr>
              <a:t>ヶ月</a:t>
            </a:r>
            <a:r>
              <a:rPr lang="en-US" altLang="ja-JP" sz="3200">
                <a:ea typeface="ＭＳ Ｐゴシック"/>
              </a:rPr>
              <a:t>-10</a:t>
            </a:r>
            <a:r>
              <a:rPr lang="ja-JP" altLang="en-US" sz="3200">
                <a:ea typeface="ＭＳ Ｐゴシック"/>
              </a:rPr>
              <a:t>ヶ月）の滞在</a:t>
            </a:r>
            <a:endParaRPr lang="en-US" altLang="ja-JP" sz="3200">
              <a:ea typeface="ＭＳ Ｐゴシック"/>
            </a:endParaRPr>
          </a:p>
          <a:p>
            <a:pPr marL="0" indent="0">
              <a:buNone/>
            </a:pPr>
            <a:endParaRPr lang="en-US" altLang="ja-JP" sz="3200"/>
          </a:p>
          <a:p>
            <a:pPr marL="0" indent="0">
              <a:buNone/>
            </a:pPr>
            <a:r>
              <a:rPr lang="ja-JP" altLang="en-US" sz="3200">
                <a:ea typeface="ＭＳ Ｐゴシック"/>
              </a:rPr>
              <a:t>滞在先で講義を受講すると、</a:t>
            </a:r>
            <a:br>
              <a:rPr lang="en-US" altLang="ja-JP" sz="3200"/>
            </a:br>
            <a:r>
              <a:rPr lang="ja-JP" altLang="en-US" sz="3200">
                <a:ea typeface="ＭＳ Ｐゴシック"/>
              </a:rPr>
              <a:t>帰国後に東大の単位として認定される（条件あり）</a:t>
            </a:r>
            <a:endParaRPr lang="en-US" altLang="ja-JP" sz="3200">
              <a:ea typeface="ＭＳ Ｐゴシック"/>
            </a:endParaRPr>
          </a:p>
          <a:p>
            <a:pPr marL="0" indent="0">
              <a:buNone/>
            </a:pPr>
            <a:r>
              <a:rPr lang="ja-JP" altLang="en-US" sz="3200">
                <a:ea typeface="ＭＳ Ｐゴシック"/>
              </a:rPr>
              <a:t>渡航大学の研究室に滞在して、研究も継続できる。</a:t>
            </a:r>
            <a:br>
              <a:rPr lang="en-US" altLang="ja-JP" sz="3200"/>
            </a:br>
            <a:r>
              <a:rPr lang="ja-JP" altLang="en-US" sz="3200">
                <a:ea typeface="ＭＳ Ｐゴシック"/>
              </a:rPr>
              <a:t>講義に参加せずに、研究のみで渡航することも可。</a:t>
            </a:r>
            <a:endParaRPr lang="en-US" altLang="ja-JP" sz="3200">
              <a:ea typeface="ＭＳ Ｐゴシック"/>
            </a:endParaRPr>
          </a:p>
          <a:p>
            <a:pPr marL="0" indent="0">
              <a:buNone/>
            </a:pPr>
            <a:endParaRPr lang="en-US" altLang="ja-JP" sz="3200"/>
          </a:p>
          <a:p>
            <a:pPr marL="0" indent="0">
              <a:buNone/>
            </a:pPr>
            <a:r>
              <a:rPr lang="ja-JP" altLang="en-US" sz="3200">
                <a:ea typeface="ＭＳ Ｐゴシック"/>
              </a:rPr>
              <a:t>滞在先の寮を優先的に利用できる等、</a:t>
            </a:r>
            <a:br>
              <a:rPr lang="ja-JP" altLang="en-US" sz="3200">
                <a:ea typeface="ＭＳ Ｐゴシック"/>
              </a:rPr>
            </a:br>
            <a:r>
              <a:rPr lang="ja-JP" altLang="en-US" sz="3200">
                <a:ea typeface="ＭＳ Ｐゴシック"/>
              </a:rPr>
              <a:t>ビザ・</a:t>
            </a:r>
            <a:r>
              <a:rPr lang="ja-JP" altLang="en-US" sz="3200" b="1" u="sng">
                <a:solidFill>
                  <a:srgbClr val="993300"/>
                </a:solidFill>
                <a:ea typeface="ＭＳ Ｐゴシック"/>
              </a:rPr>
              <a:t>生活面でもサポート</a:t>
            </a:r>
            <a:r>
              <a:rPr lang="ja-JP" altLang="en-US" sz="3200">
                <a:ea typeface="ＭＳ Ｐゴシック"/>
              </a:rPr>
              <a:t>がある</a:t>
            </a:r>
            <a:endParaRPr lang="en-US" altLang="ja-JP" sz="3200">
              <a:ea typeface="ＭＳ Ｐゴシック"/>
            </a:endParaRPr>
          </a:p>
          <a:p>
            <a:pPr marL="0" indent="0">
              <a:buNone/>
            </a:pPr>
            <a:endParaRPr lang="en-US" sz="3200"/>
          </a:p>
        </p:txBody>
      </p:sp>
      <p:sp>
        <p:nvSpPr>
          <p:cNvPr id="4" name="スライド番号プレースホルダー 3"/>
          <p:cNvSpPr>
            <a:spLocks noGrp="1"/>
          </p:cNvSpPr>
          <p:nvPr>
            <p:ph type="sldNum" sz="quarter" idx="12"/>
          </p:nvPr>
        </p:nvSpPr>
        <p:spPr/>
        <p:txBody>
          <a:bodyPr/>
          <a:lstStyle/>
          <a:p>
            <a:pPr>
              <a:defRPr/>
            </a:pPr>
            <a:fld id="{5A109EDD-E147-4971-9C90-1362333B3EA6}" type="slidenum">
              <a:rPr lang="en-US" altLang="ja-JP" smtClean="0"/>
              <a:pPr>
                <a:defRPr/>
              </a:pPr>
              <a:t>7</a:t>
            </a:fld>
            <a:endParaRPr lang="en-US" altLang="ja-JP"/>
          </a:p>
        </p:txBody>
      </p:sp>
    </p:spTree>
    <p:extLst>
      <p:ext uri="{BB962C8B-B14F-4D97-AF65-F5344CB8AC3E}">
        <p14:creationId xmlns:p14="http://schemas.microsoft.com/office/powerpoint/2010/main" val="4055472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bwMode="auto">
          <a:xfrm>
            <a:off x="1194084" y="275610"/>
            <a:ext cx="1046011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pitchFamily="34" charset="0"/>
              </a:defRPr>
            </a:lvl2pPr>
            <a:lvl3pPr algn="l" rtl="0" eaLnBrk="0" fontAlgn="base" hangingPunct="0">
              <a:spcBef>
                <a:spcPct val="0"/>
              </a:spcBef>
              <a:spcAft>
                <a:spcPct val="0"/>
              </a:spcAft>
              <a:defRPr sz="4400">
                <a:solidFill>
                  <a:schemeClr val="tx1"/>
                </a:solidFill>
                <a:latin typeface="Arial" pitchFamily="34" charset="0"/>
              </a:defRPr>
            </a:lvl3pPr>
            <a:lvl4pPr algn="l" rtl="0" eaLnBrk="0" fontAlgn="base" hangingPunct="0">
              <a:spcBef>
                <a:spcPct val="0"/>
              </a:spcBef>
              <a:spcAft>
                <a:spcPct val="0"/>
              </a:spcAft>
              <a:defRPr sz="4400">
                <a:solidFill>
                  <a:schemeClr val="tx1"/>
                </a:solidFill>
                <a:latin typeface="Arial" pitchFamily="34" charset="0"/>
              </a:defRPr>
            </a:lvl4pPr>
            <a:lvl5pPr algn="l" rtl="0" eaLnBrk="0" fontAlgn="base" hangingPunct="0">
              <a:spcBef>
                <a:spcPct val="0"/>
              </a:spcBef>
              <a:spcAft>
                <a:spcPct val="0"/>
              </a:spcAft>
              <a:defRPr sz="4400">
                <a:solidFill>
                  <a:schemeClr val="tx1"/>
                </a:solidFill>
                <a:latin typeface="Arial" pitchFamily="34" charset="0"/>
              </a:defRPr>
            </a:lvl5pPr>
            <a:lvl6pPr marL="457200" algn="l" rtl="0" fontAlgn="base">
              <a:spcBef>
                <a:spcPct val="0"/>
              </a:spcBef>
              <a:spcAft>
                <a:spcPct val="0"/>
              </a:spcAft>
              <a:defRPr sz="4400">
                <a:solidFill>
                  <a:schemeClr val="tx1"/>
                </a:solidFill>
                <a:latin typeface="Arial" pitchFamily="34" charset="0"/>
              </a:defRPr>
            </a:lvl6pPr>
            <a:lvl7pPr marL="914400" algn="l" rtl="0" fontAlgn="base">
              <a:spcBef>
                <a:spcPct val="0"/>
              </a:spcBef>
              <a:spcAft>
                <a:spcPct val="0"/>
              </a:spcAft>
              <a:defRPr sz="4400">
                <a:solidFill>
                  <a:schemeClr val="tx1"/>
                </a:solidFill>
                <a:latin typeface="Arial" pitchFamily="34" charset="0"/>
              </a:defRPr>
            </a:lvl7pPr>
            <a:lvl8pPr marL="1371600" algn="l" rtl="0" fontAlgn="base">
              <a:spcBef>
                <a:spcPct val="0"/>
              </a:spcBef>
              <a:spcAft>
                <a:spcPct val="0"/>
              </a:spcAft>
              <a:defRPr sz="4400">
                <a:solidFill>
                  <a:schemeClr val="tx1"/>
                </a:solidFill>
                <a:latin typeface="Arial" pitchFamily="34" charset="0"/>
              </a:defRPr>
            </a:lvl8pPr>
            <a:lvl9pPr marL="1828800" algn="l" rtl="0" fontAlgn="base">
              <a:spcBef>
                <a:spcPct val="0"/>
              </a:spcBef>
              <a:spcAft>
                <a:spcPct val="0"/>
              </a:spcAft>
              <a:defRPr sz="4400">
                <a:solidFill>
                  <a:schemeClr val="tx1"/>
                </a:solidFill>
                <a:latin typeface="Arial" pitchFamily="34" charset="0"/>
              </a:defRPr>
            </a:lvl9pPr>
          </a:lstStyle>
          <a:p>
            <a:r>
              <a:rPr kumimoji="0" lang="ja-JP" altLang="en-US" sz="4000" kern="0">
                <a:solidFill>
                  <a:srgbClr val="FF6600"/>
                </a:solidFill>
              </a:rPr>
              <a:t>東大プログラム 　　</a:t>
            </a:r>
            <a:r>
              <a:rPr kumimoji="0" lang="en-US" altLang="ja-JP" sz="4000" kern="0"/>
              <a:t>vs</a:t>
            </a:r>
            <a:r>
              <a:rPr kumimoji="0" lang="en-US" altLang="ja-JP" sz="4000" kern="0">
                <a:solidFill>
                  <a:srgbClr val="FF6600"/>
                </a:solidFill>
              </a:rPr>
              <a:t> </a:t>
            </a:r>
            <a:r>
              <a:rPr kumimoji="0" lang="ja-JP" altLang="en-US" sz="4000" kern="0">
                <a:solidFill>
                  <a:srgbClr val="FF6600"/>
                </a:solidFill>
              </a:rPr>
              <a:t>　　</a:t>
            </a:r>
            <a:r>
              <a:rPr kumimoji="0" lang="ja-JP" altLang="en-US" sz="4000" kern="0">
                <a:solidFill>
                  <a:schemeClr val="accent6">
                    <a:lumMod val="75000"/>
                  </a:schemeClr>
                </a:solidFill>
              </a:rPr>
              <a:t>情報理工プログラム</a:t>
            </a:r>
            <a:endParaRPr kumimoji="0" lang="th-TH" sz="5400" kern="0">
              <a:solidFill>
                <a:schemeClr val="accent6">
                  <a:lumMod val="75000"/>
                </a:schemeClr>
              </a:solidFill>
            </a:endParaRPr>
          </a:p>
        </p:txBody>
      </p:sp>
      <p:sp>
        <p:nvSpPr>
          <p:cNvPr id="5" name="タイトル 1"/>
          <p:cNvSpPr txBox="1">
            <a:spLocks/>
          </p:cNvSpPr>
          <p:nvPr/>
        </p:nvSpPr>
        <p:spPr bwMode="auto">
          <a:xfrm>
            <a:off x="1199746" y="2037992"/>
            <a:ext cx="43922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pitchFamily="34" charset="0"/>
              </a:defRPr>
            </a:lvl2pPr>
            <a:lvl3pPr algn="l" rtl="0" eaLnBrk="0" fontAlgn="base" hangingPunct="0">
              <a:spcBef>
                <a:spcPct val="0"/>
              </a:spcBef>
              <a:spcAft>
                <a:spcPct val="0"/>
              </a:spcAft>
              <a:defRPr sz="4400">
                <a:solidFill>
                  <a:schemeClr val="tx1"/>
                </a:solidFill>
                <a:latin typeface="Arial" pitchFamily="34" charset="0"/>
              </a:defRPr>
            </a:lvl3pPr>
            <a:lvl4pPr algn="l" rtl="0" eaLnBrk="0" fontAlgn="base" hangingPunct="0">
              <a:spcBef>
                <a:spcPct val="0"/>
              </a:spcBef>
              <a:spcAft>
                <a:spcPct val="0"/>
              </a:spcAft>
              <a:defRPr sz="4400">
                <a:solidFill>
                  <a:schemeClr val="tx1"/>
                </a:solidFill>
                <a:latin typeface="Arial" pitchFamily="34" charset="0"/>
              </a:defRPr>
            </a:lvl4pPr>
            <a:lvl5pPr algn="l" rtl="0" eaLnBrk="0" fontAlgn="base" hangingPunct="0">
              <a:spcBef>
                <a:spcPct val="0"/>
              </a:spcBef>
              <a:spcAft>
                <a:spcPct val="0"/>
              </a:spcAft>
              <a:defRPr sz="4400">
                <a:solidFill>
                  <a:schemeClr val="tx1"/>
                </a:solidFill>
                <a:latin typeface="Arial" pitchFamily="34" charset="0"/>
              </a:defRPr>
            </a:lvl5pPr>
            <a:lvl6pPr marL="457200" algn="l" rtl="0" fontAlgn="base">
              <a:spcBef>
                <a:spcPct val="0"/>
              </a:spcBef>
              <a:spcAft>
                <a:spcPct val="0"/>
              </a:spcAft>
              <a:defRPr sz="4400">
                <a:solidFill>
                  <a:schemeClr val="tx1"/>
                </a:solidFill>
                <a:latin typeface="Arial" pitchFamily="34" charset="0"/>
              </a:defRPr>
            </a:lvl6pPr>
            <a:lvl7pPr marL="914400" algn="l" rtl="0" fontAlgn="base">
              <a:spcBef>
                <a:spcPct val="0"/>
              </a:spcBef>
              <a:spcAft>
                <a:spcPct val="0"/>
              </a:spcAft>
              <a:defRPr sz="4400">
                <a:solidFill>
                  <a:schemeClr val="tx1"/>
                </a:solidFill>
                <a:latin typeface="Arial" pitchFamily="34" charset="0"/>
              </a:defRPr>
            </a:lvl7pPr>
            <a:lvl8pPr marL="1371600" algn="l" rtl="0" fontAlgn="base">
              <a:spcBef>
                <a:spcPct val="0"/>
              </a:spcBef>
              <a:spcAft>
                <a:spcPct val="0"/>
              </a:spcAft>
              <a:defRPr sz="4400">
                <a:solidFill>
                  <a:schemeClr val="tx1"/>
                </a:solidFill>
                <a:latin typeface="Arial" pitchFamily="34" charset="0"/>
              </a:defRPr>
            </a:lvl8pPr>
            <a:lvl9pPr marL="1828800" algn="l" rtl="0" fontAlgn="base">
              <a:spcBef>
                <a:spcPct val="0"/>
              </a:spcBef>
              <a:spcAft>
                <a:spcPct val="0"/>
              </a:spcAft>
              <a:defRPr sz="4400">
                <a:solidFill>
                  <a:schemeClr val="tx1"/>
                </a:solidFill>
                <a:latin typeface="Arial" pitchFamily="34" charset="0"/>
              </a:defRPr>
            </a:lvl9pPr>
          </a:lstStyle>
          <a:p>
            <a:r>
              <a:rPr kumimoji="0" lang="ja-JP" altLang="en-US" sz="2800" kern="0">
                <a:solidFill>
                  <a:srgbClr val="660066"/>
                </a:solidFill>
              </a:rPr>
              <a:t>応募から渡航まで長い</a:t>
            </a:r>
            <a:endParaRPr kumimoji="0" lang="en-US" altLang="ja-JP" sz="2800" kern="0">
              <a:solidFill>
                <a:srgbClr val="660066"/>
              </a:solidFill>
            </a:endParaRPr>
          </a:p>
          <a:p>
            <a:r>
              <a:rPr kumimoji="0" lang="en-US" altLang="ja-JP" sz="2000" kern="0">
                <a:solidFill>
                  <a:srgbClr val="660066"/>
                </a:solidFill>
              </a:rPr>
              <a:t>5</a:t>
            </a:r>
            <a:r>
              <a:rPr kumimoji="0" lang="ja-JP" altLang="en-US" sz="2000" kern="0">
                <a:solidFill>
                  <a:srgbClr val="660066"/>
                </a:solidFill>
              </a:rPr>
              <a:t>月応募で</a:t>
            </a:r>
            <a:r>
              <a:rPr kumimoji="0" lang="en-US" altLang="ja-JP" sz="2000" kern="0">
                <a:solidFill>
                  <a:srgbClr val="660066"/>
                </a:solidFill>
              </a:rPr>
              <a:t>1</a:t>
            </a:r>
            <a:r>
              <a:rPr kumimoji="0" lang="ja-JP" altLang="en-US" sz="2000" kern="0">
                <a:solidFill>
                  <a:srgbClr val="660066"/>
                </a:solidFill>
              </a:rPr>
              <a:t>月</a:t>
            </a:r>
            <a:r>
              <a:rPr kumimoji="0" lang="en-US" altLang="ja-JP" sz="2000" kern="0">
                <a:solidFill>
                  <a:srgbClr val="660066"/>
                </a:solidFill>
              </a:rPr>
              <a:t>-4</a:t>
            </a:r>
            <a:r>
              <a:rPr kumimoji="0" lang="ja-JP" altLang="en-US" sz="2000" kern="0">
                <a:solidFill>
                  <a:srgbClr val="660066"/>
                </a:solidFill>
              </a:rPr>
              <a:t>月渡航</a:t>
            </a:r>
            <a:endParaRPr kumimoji="0" lang="en-US" altLang="ja-JP" sz="2000" kern="0">
              <a:solidFill>
                <a:srgbClr val="660066"/>
              </a:solidFill>
            </a:endParaRPr>
          </a:p>
          <a:p>
            <a:r>
              <a:rPr kumimoji="0" lang="en-US" altLang="ja-JP" sz="2000" kern="0">
                <a:solidFill>
                  <a:srgbClr val="660066"/>
                </a:solidFill>
              </a:rPr>
              <a:t>11</a:t>
            </a:r>
            <a:r>
              <a:rPr kumimoji="0" lang="ja-JP" altLang="en-US" sz="2000" kern="0">
                <a:solidFill>
                  <a:srgbClr val="660066"/>
                </a:solidFill>
              </a:rPr>
              <a:t>月応募で</a:t>
            </a:r>
            <a:r>
              <a:rPr kumimoji="0" lang="en-US" altLang="ja-JP" sz="2000" kern="0">
                <a:solidFill>
                  <a:srgbClr val="660066"/>
                </a:solidFill>
              </a:rPr>
              <a:t>8</a:t>
            </a:r>
            <a:r>
              <a:rPr kumimoji="0" lang="ja-JP" altLang="en-US" sz="2000" kern="0">
                <a:solidFill>
                  <a:srgbClr val="660066"/>
                </a:solidFill>
              </a:rPr>
              <a:t>月</a:t>
            </a:r>
            <a:r>
              <a:rPr kumimoji="0" lang="en-US" altLang="ja-JP" sz="2000" kern="0">
                <a:solidFill>
                  <a:srgbClr val="660066"/>
                </a:solidFill>
              </a:rPr>
              <a:t>-10</a:t>
            </a:r>
            <a:r>
              <a:rPr kumimoji="0" lang="ja-JP" altLang="en-US" sz="2000" kern="0">
                <a:solidFill>
                  <a:srgbClr val="660066"/>
                </a:solidFill>
              </a:rPr>
              <a:t>月渡航</a:t>
            </a:r>
            <a:endParaRPr kumimoji="0" lang="th-TH" sz="2000" kern="0">
              <a:solidFill>
                <a:srgbClr val="660066"/>
              </a:solidFill>
            </a:endParaRPr>
          </a:p>
        </p:txBody>
      </p:sp>
      <p:sp>
        <p:nvSpPr>
          <p:cNvPr id="6" name="タイトル 1"/>
          <p:cNvSpPr txBox="1">
            <a:spLocks/>
          </p:cNvSpPr>
          <p:nvPr/>
        </p:nvSpPr>
        <p:spPr bwMode="auto">
          <a:xfrm>
            <a:off x="6643645" y="2037992"/>
            <a:ext cx="4009737"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pitchFamily="34" charset="0"/>
              </a:defRPr>
            </a:lvl2pPr>
            <a:lvl3pPr algn="l" rtl="0" eaLnBrk="0" fontAlgn="base" hangingPunct="0">
              <a:spcBef>
                <a:spcPct val="0"/>
              </a:spcBef>
              <a:spcAft>
                <a:spcPct val="0"/>
              </a:spcAft>
              <a:defRPr sz="4400">
                <a:solidFill>
                  <a:schemeClr val="tx1"/>
                </a:solidFill>
                <a:latin typeface="Arial" pitchFamily="34" charset="0"/>
              </a:defRPr>
            </a:lvl3pPr>
            <a:lvl4pPr algn="l" rtl="0" eaLnBrk="0" fontAlgn="base" hangingPunct="0">
              <a:spcBef>
                <a:spcPct val="0"/>
              </a:spcBef>
              <a:spcAft>
                <a:spcPct val="0"/>
              </a:spcAft>
              <a:defRPr sz="4400">
                <a:solidFill>
                  <a:schemeClr val="tx1"/>
                </a:solidFill>
                <a:latin typeface="Arial" pitchFamily="34" charset="0"/>
              </a:defRPr>
            </a:lvl4pPr>
            <a:lvl5pPr algn="l" rtl="0" eaLnBrk="0" fontAlgn="base" hangingPunct="0">
              <a:spcBef>
                <a:spcPct val="0"/>
              </a:spcBef>
              <a:spcAft>
                <a:spcPct val="0"/>
              </a:spcAft>
              <a:defRPr sz="4400">
                <a:solidFill>
                  <a:schemeClr val="tx1"/>
                </a:solidFill>
                <a:latin typeface="Arial" pitchFamily="34" charset="0"/>
              </a:defRPr>
            </a:lvl5pPr>
            <a:lvl6pPr marL="457200" algn="l" rtl="0" fontAlgn="base">
              <a:spcBef>
                <a:spcPct val="0"/>
              </a:spcBef>
              <a:spcAft>
                <a:spcPct val="0"/>
              </a:spcAft>
              <a:defRPr sz="4400">
                <a:solidFill>
                  <a:schemeClr val="tx1"/>
                </a:solidFill>
                <a:latin typeface="Arial" pitchFamily="34" charset="0"/>
              </a:defRPr>
            </a:lvl6pPr>
            <a:lvl7pPr marL="914400" algn="l" rtl="0" fontAlgn="base">
              <a:spcBef>
                <a:spcPct val="0"/>
              </a:spcBef>
              <a:spcAft>
                <a:spcPct val="0"/>
              </a:spcAft>
              <a:defRPr sz="4400">
                <a:solidFill>
                  <a:schemeClr val="tx1"/>
                </a:solidFill>
                <a:latin typeface="Arial" pitchFamily="34" charset="0"/>
              </a:defRPr>
            </a:lvl7pPr>
            <a:lvl8pPr marL="1371600" algn="l" rtl="0" fontAlgn="base">
              <a:spcBef>
                <a:spcPct val="0"/>
              </a:spcBef>
              <a:spcAft>
                <a:spcPct val="0"/>
              </a:spcAft>
              <a:defRPr sz="4400">
                <a:solidFill>
                  <a:schemeClr val="tx1"/>
                </a:solidFill>
                <a:latin typeface="Arial" pitchFamily="34" charset="0"/>
              </a:defRPr>
            </a:lvl8pPr>
            <a:lvl9pPr marL="1828800" algn="l" rtl="0" fontAlgn="base">
              <a:spcBef>
                <a:spcPct val="0"/>
              </a:spcBef>
              <a:spcAft>
                <a:spcPct val="0"/>
              </a:spcAft>
              <a:defRPr sz="4400">
                <a:solidFill>
                  <a:schemeClr val="tx1"/>
                </a:solidFill>
                <a:latin typeface="Arial" pitchFamily="34" charset="0"/>
              </a:defRPr>
            </a:lvl9pPr>
          </a:lstStyle>
          <a:p>
            <a:r>
              <a:rPr kumimoji="0" lang="ja-JP" altLang="en-US" sz="2800" kern="0">
                <a:solidFill>
                  <a:schemeClr val="accent1">
                    <a:lumMod val="50000"/>
                  </a:schemeClr>
                </a:solidFill>
                <a:ea typeface="ＭＳ Ｐゴシック"/>
              </a:rPr>
              <a:t>5~6ヶ月ほどで渡航できる</a:t>
            </a:r>
            <a:endParaRPr kumimoji="0" lang="en-US" altLang="ja-JP" sz="2800" kern="0">
              <a:solidFill>
                <a:schemeClr val="accent1">
                  <a:lumMod val="50000"/>
                </a:schemeClr>
              </a:solidFill>
              <a:ea typeface="ＭＳ Ｐゴシック"/>
            </a:endParaRPr>
          </a:p>
          <a:p>
            <a:r>
              <a:rPr kumimoji="0" lang="en-US" altLang="ja-JP" sz="2000" kern="0">
                <a:solidFill>
                  <a:schemeClr val="accent1">
                    <a:lumMod val="50000"/>
                  </a:schemeClr>
                </a:solidFill>
              </a:rPr>
              <a:t>4</a:t>
            </a:r>
            <a:r>
              <a:rPr kumimoji="0" lang="ja-JP" altLang="en-US" sz="2000" kern="0">
                <a:solidFill>
                  <a:schemeClr val="accent1">
                    <a:lumMod val="50000"/>
                  </a:schemeClr>
                </a:solidFill>
              </a:rPr>
              <a:t>月応募で</a:t>
            </a:r>
            <a:r>
              <a:rPr kumimoji="0" lang="en-US" altLang="ja-JP" sz="2000" kern="0">
                <a:solidFill>
                  <a:schemeClr val="accent1">
                    <a:lumMod val="50000"/>
                  </a:schemeClr>
                </a:solidFill>
              </a:rPr>
              <a:t>8</a:t>
            </a:r>
            <a:r>
              <a:rPr kumimoji="0" lang="ja-JP" altLang="en-US" sz="2000" kern="0">
                <a:solidFill>
                  <a:schemeClr val="accent1">
                    <a:lumMod val="50000"/>
                  </a:schemeClr>
                </a:solidFill>
              </a:rPr>
              <a:t>月</a:t>
            </a:r>
            <a:r>
              <a:rPr kumimoji="0" lang="en-US" altLang="ja-JP" sz="2000" kern="0">
                <a:solidFill>
                  <a:schemeClr val="accent1">
                    <a:lumMod val="50000"/>
                  </a:schemeClr>
                </a:solidFill>
              </a:rPr>
              <a:t>-10</a:t>
            </a:r>
            <a:r>
              <a:rPr kumimoji="0" lang="ja-JP" altLang="en-US" sz="2000" kern="0">
                <a:solidFill>
                  <a:schemeClr val="accent1">
                    <a:lumMod val="50000"/>
                  </a:schemeClr>
                </a:solidFill>
              </a:rPr>
              <a:t>月渡航</a:t>
            </a:r>
            <a:endParaRPr kumimoji="0" lang="en-US" altLang="ja-JP" sz="2000" kern="0">
              <a:solidFill>
                <a:schemeClr val="accent1">
                  <a:lumMod val="50000"/>
                </a:schemeClr>
              </a:solidFill>
            </a:endParaRPr>
          </a:p>
          <a:p>
            <a:r>
              <a:rPr kumimoji="0" lang="en-US" altLang="ja-JP" sz="2000" kern="0">
                <a:solidFill>
                  <a:schemeClr val="accent1">
                    <a:lumMod val="50000"/>
                  </a:schemeClr>
                </a:solidFill>
              </a:rPr>
              <a:t>10</a:t>
            </a:r>
            <a:r>
              <a:rPr kumimoji="0" lang="ja-JP" altLang="en-US" sz="2000" kern="0">
                <a:solidFill>
                  <a:schemeClr val="accent1">
                    <a:lumMod val="50000"/>
                  </a:schemeClr>
                </a:solidFill>
              </a:rPr>
              <a:t>月応募で</a:t>
            </a:r>
            <a:r>
              <a:rPr kumimoji="0" lang="en-US" altLang="ja-JP" sz="2000" kern="0">
                <a:solidFill>
                  <a:schemeClr val="accent1">
                    <a:lumMod val="50000"/>
                  </a:schemeClr>
                </a:solidFill>
              </a:rPr>
              <a:t>1</a:t>
            </a:r>
            <a:r>
              <a:rPr kumimoji="0" lang="ja-JP" altLang="en-US" sz="2000" kern="0">
                <a:solidFill>
                  <a:schemeClr val="accent1">
                    <a:lumMod val="50000"/>
                  </a:schemeClr>
                </a:solidFill>
              </a:rPr>
              <a:t>月</a:t>
            </a:r>
            <a:r>
              <a:rPr kumimoji="0" lang="en-US" altLang="ja-JP" sz="2000" kern="0">
                <a:solidFill>
                  <a:schemeClr val="accent1">
                    <a:lumMod val="50000"/>
                  </a:schemeClr>
                </a:solidFill>
              </a:rPr>
              <a:t>-4</a:t>
            </a:r>
            <a:r>
              <a:rPr kumimoji="0" lang="ja-JP" altLang="en-US" sz="2000" kern="0">
                <a:solidFill>
                  <a:schemeClr val="accent1">
                    <a:lumMod val="50000"/>
                  </a:schemeClr>
                </a:solidFill>
              </a:rPr>
              <a:t>月渡航</a:t>
            </a:r>
            <a:endParaRPr kumimoji="0" lang="th-TH" sz="2000" kern="0">
              <a:solidFill>
                <a:schemeClr val="accent1">
                  <a:lumMod val="50000"/>
                </a:schemeClr>
              </a:solidFill>
            </a:endParaRPr>
          </a:p>
        </p:txBody>
      </p:sp>
      <p:sp>
        <p:nvSpPr>
          <p:cNvPr id="7" name="タイトル 1"/>
          <p:cNvSpPr txBox="1">
            <a:spLocks/>
          </p:cNvSpPr>
          <p:nvPr/>
        </p:nvSpPr>
        <p:spPr bwMode="auto">
          <a:xfrm>
            <a:off x="1199746" y="3161135"/>
            <a:ext cx="435849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pitchFamily="34" charset="0"/>
              </a:defRPr>
            </a:lvl2pPr>
            <a:lvl3pPr algn="l" rtl="0" eaLnBrk="0" fontAlgn="base" hangingPunct="0">
              <a:spcBef>
                <a:spcPct val="0"/>
              </a:spcBef>
              <a:spcAft>
                <a:spcPct val="0"/>
              </a:spcAft>
              <a:defRPr sz="4400">
                <a:solidFill>
                  <a:schemeClr val="tx1"/>
                </a:solidFill>
                <a:latin typeface="Arial" pitchFamily="34" charset="0"/>
              </a:defRPr>
            </a:lvl3pPr>
            <a:lvl4pPr algn="l" rtl="0" eaLnBrk="0" fontAlgn="base" hangingPunct="0">
              <a:spcBef>
                <a:spcPct val="0"/>
              </a:spcBef>
              <a:spcAft>
                <a:spcPct val="0"/>
              </a:spcAft>
              <a:defRPr sz="4400">
                <a:solidFill>
                  <a:schemeClr val="tx1"/>
                </a:solidFill>
                <a:latin typeface="Arial" pitchFamily="34" charset="0"/>
              </a:defRPr>
            </a:lvl4pPr>
            <a:lvl5pPr algn="l" rtl="0" eaLnBrk="0" fontAlgn="base" hangingPunct="0">
              <a:spcBef>
                <a:spcPct val="0"/>
              </a:spcBef>
              <a:spcAft>
                <a:spcPct val="0"/>
              </a:spcAft>
              <a:defRPr sz="4400">
                <a:solidFill>
                  <a:schemeClr val="tx1"/>
                </a:solidFill>
                <a:latin typeface="Arial" pitchFamily="34" charset="0"/>
              </a:defRPr>
            </a:lvl5pPr>
            <a:lvl6pPr marL="457200" algn="l" rtl="0" fontAlgn="base">
              <a:spcBef>
                <a:spcPct val="0"/>
              </a:spcBef>
              <a:spcAft>
                <a:spcPct val="0"/>
              </a:spcAft>
              <a:defRPr sz="4400">
                <a:solidFill>
                  <a:schemeClr val="tx1"/>
                </a:solidFill>
                <a:latin typeface="Arial" pitchFamily="34" charset="0"/>
              </a:defRPr>
            </a:lvl6pPr>
            <a:lvl7pPr marL="914400" algn="l" rtl="0" fontAlgn="base">
              <a:spcBef>
                <a:spcPct val="0"/>
              </a:spcBef>
              <a:spcAft>
                <a:spcPct val="0"/>
              </a:spcAft>
              <a:defRPr sz="4400">
                <a:solidFill>
                  <a:schemeClr val="tx1"/>
                </a:solidFill>
                <a:latin typeface="Arial" pitchFamily="34" charset="0"/>
              </a:defRPr>
            </a:lvl7pPr>
            <a:lvl8pPr marL="1371600" algn="l" rtl="0" fontAlgn="base">
              <a:spcBef>
                <a:spcPct val="0"/>
              </a:spcBef>
              <a:spcAft>
                <a:spcPct val="0"/>
              </a:spcAft>
              <a:defRPr sz="4400">
                <a:solidFill>
                  <a:schemeClr val="tx1"/>
                </a:solidFill>
                <a:latin typeface="Arial" pitchFamily="34" charset="0"/>
              </a:defRPr>
            </a:lvl8pPr>
            <a:lvl9pPr marL="1828800" algn="l" rtl="0" fontAlgn="base">
              <a:spcBef>
                <a:spcPct val="0"/>
              </a:spcBef>
              <a:spcAft>
                <a:spcPct val="0"/>
              </a:spcAft>
              <a:defRPr sz="4400">
                <a:solidFill>
                  <a:schemeClr val="tx1"/>
                </a:solidFill>
                <a:latin typeface="Arial" pitchFamily="34" charset="0"/>
              </a:defRPr>
            </a:lvl9pPr>
          </a:lstStyle>
          <a:p>
            <a:r>
              <a:rPr kumimoji="0" lang="ja-JP" altLang="en-US" sz="2800" kern="0">
                <a:solidFill>
                  <a:srgbClr val="660066"/>
                </a:solidFill>
              </a:rPr>
              <a:t>いろいろな選考がある</a:t>
            </a:r>
            <a:endParaRPr kumimoji="0" lang="th-TH" sz="2800" kern="0">
              <a:solidFill>
                <a:srgbClr val="660066"/>
              </a:solidFill>
            </a:endParaRPr>
          </a:p>
        </p:txBody>
      </p:sp>
      <p:sp>
        <p:nvSpPr>
          <p:cNvPr id="8" name="タイトル 1"/>
          <p:cNvSpPr txBox="1">
            <a:spLocks/>
          </p:cNvSpPr>
          <p:nvPr/>
        </p:nvSpPr>
        <p:spPr bwMode="auto">
          <a:xfrm>
            <a:off x="6630558" y="3181720"/>
            <a:ext cx="4765987" cy="7190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pitchFamily="34" charset="0"/>
              </a:defRPr>
            </a:lvl2pPr>
            <a:lvl3pPr algn="l" rtl="0" eaLnBrk="0" fontAlgn="base" hangingPunct="0">
              <a:spcBef>
                <a:spcPct val="0"/>
              </a:spcBef>
              <a:spcAft>
                <a:spcPct val="0"/>
              </a:spcAft>
              <a:defRPr sz="4400">
                <a:solidFill>
                  <a:schemeClr val="tx1"/>
                </a:solidFill>
                <a:latin typeface="Arial" pitchFamily="34" charset="0"/>
              </a:defRPr>
            </a:lvl3pPr>
            <a:lvl4pPr algn="l" rtl="0" eaLnBrk="0" fontAlgn="base" hangingPunct="0">
              <a:spcBef>
                <a:spcPct val="0"/>
              </a:spcBef>
              <a:spcAft>
                <a:spcPct val="0"/>
              </a:spcAft>
              <a:defRPr sz="4400">
                <a:solidFill>
                  <a:schemeClr val="tx1"/>
                </a:solidFill>
                <a:latin typeface="Arial" pitchFamily="34" charset="0"/>
              </a:defRPr>
            </a:lvl4pPr>
            <a:lvl5pPr algn="l" rtl="0" eaLnBrk="0" fontAlgn="base" hangingPunct="0">
              <a:spcBef>
                <a:spcPct val="0"/>
              </a:spcBef>
              <a:spcAft>
                <a:spcPct val="0"/>
              </a:spcAft>
              <a:defRPr sz="4400">
                <a:solidFill>
                  <a:schemeClr val="tx1"/>
                </a:solidFill>
                <a:latin typeface="Arial" pitchFamily="34" charset="0"/>
              </a:defRPr>
            </a:lvl5pPr>
            <a:lvl6pPr marL="457200" algn="l" rtl="0" fontAlgn="base">
              <a:spcBef>
                <a:spcPct val="0"/>
              </a:spcBef>
              <a:spcAft>
                <a:spcPct val="0"/>
              </a:spcAft>
              <a:defRPr sz="4400">
                <a:solidFill>
                  <a:schemeClr val="tx1"/>
                </a:solidFill>
                <a:latin typeface="Arial" pitchFamily="34" charset="0"/>
              </a:defRPr>
            </a:lvl6pPr>
            <a:lvl7pPr marL="914400" algn="l" rtl="0" fontAlgn="base">
              <a:spcBef>
                <a:spcPct val="0"/>
              </a:spcBef>
              <a:spcAft>
                <a:spcPct val="0"/>
              </a:spcAft>
              <a:defRPr sz="4400">
                <a:solidFill>
                  <a:schemeClr val="tx1"/>
                </a:solidFill>
                <a:latin typeface="Arial" pitchFamily="34" charset="0"/>
              </a:defRPr>
            </a:lvl7pPr>
            <a:lvl8pPr marL="1371600" algn="l" rtl="0" fontAlgn="base">
              <a:spcBef>
                <a:spcPct val="0"/>
              </a:spcBef>
              <a:spcAft>
                <a:spcPct val="0"/>
              </a:spcAft>
              <a:defRPr sz="4400">
                <a:solidFill>
                  <a:schemeClr val="tx1"/>
                </a:solidFill>
                <a:latin typeface="Arial" pitchFamily="34" charset="0"/>
              </a:defRPr>
            </a:lvl8pPr>
            <a:lvl9pPr marL="1828800" algn="l" rtl="0" fontAlgn="base">
              <a:spcBef>
                <a:spcPct val="0"/>
              </a:spcBef>
              <a:spcAft>
                <a:spcPct val="0"/>
              </a:spcAft>
              <a:defRPr sz="4400">
                <a:solidFill>
                  <a:schemeClr val="tx1"/>
                </a:solidFill>
                <a:latin typeface="Arial" pitchFamily="34" charset="0"/>
              </a:defRPr>
            </a:lvl9pPr>
          </a:lstStyle>
          <a:p>
            <a:r>
              <a:rPr kumimoji="0" lang="ja-JP" altLang="en-US" sz="2800" kern="0">
                <a:solidFill>
                  <a:schemeClr val="accent1">
                    <a:lumMod val="50000"/>
                  </a:schemeClr>
                </a:solidFill>
              </a:rPr>
              <a:t>応募したい協定校の枠が空いていれば渡航できる</a:t>
            </a:r>
            <a:endParaRPr kumimoji="0" lang="th-TH" sz="2800" kern="0">
              <a:solidFill>
                <a:schemeClr val="accent1">
                  <a:lumMod val="50000"/>
                </a:schemeClr>
              </a:solidFill>
            </a:endParaRPr>
          </a:p>
        </p:txBody>
      </p:sp>
      <p:sp>
        <p:nvSpPr>
          <p:cNvPr id="9" name="タイトル 1"/>
          <p:cNvSpPr txBox="1">
            <a:spLocks/>
          </p:cNvSpPr>
          <p:nvPr/>
        </p:nvSpPr>
        <p:spPr bwMode="auto">
          <a:xfrm>
            <a:off x="1199746" y="4047947"/>
            <a:ext cx="3754408"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pitchFamily="34" charset="0"/>
              </a:defRPr>
            </a:lvl2pPr>
            <a:lvl3pPr algn="l" rtl="0" eaLnBrk="0" fontAlgn="base" hangingPunct="0">
              <a:spcBef>
                <a:spcPct val="0"/>
              </a:spcBef>
              <a:spcAft>
                <a:spcPct val="0"/>
              </a:spcAft>
              <a:defRPr sz="4400">
                <a:solidFill>
                  <a:schemeClr val="tx1"/>
                </a:solidFill>
                <a:latin typeface="Arial" pitchFamily="34" charset="0"/>
              </a:defRPr>
            </a:lvl3pPr>
            <a:lvl4pPr algn="l" rtl="0" eaLnBrk="0" fontAlgn="base" hangingPunct="0">
              <a:spcBef>
                <a:spcPct val="0"/>
              </a:spcBef>
              <a:spcAft>
                <a:spcPct val="0"/>
              </a:spcAft>
              <a:defRPr sz="4400">
                <a:solidFill>
                  <a:schemeClr val="tx1"/>
                </a:solidFill>
                <a:latin typeface="Arial" pitchFamily="34" charset="0"/>
              </a:defRPr>
            </a:lvl4pPr>
            <a:lvl5pPr algn="l" rtl="0" eaLnBrk="0" fontAlgn="base" hangingPunct="0">
              <a:spcBef>
                <a:spcPct val="0"/>
              </a:spcBef>
              <a:spcAft>
                <a:spcPct val="0"/>
              </a:spcAft>
              <a:defRPr sz="4400">
                <a:solidFill>
                  <a:schemeClr val="tx1"/>
                </a:solidFill>
                <a:latin typeface="Arial" pitchFamily="34" charset="0"/>
              </a:defRPr>
            </a:lvl5pPr>
            <a:lvl6pPr marL="457200" algn="l" rtl="0" fontAlgn="base">
              <a:spcBef>
                <a:spcPct val="0"/>
              </a:spcBef>
              <a:spcAft>
                <a:spcPct val="0"/>
              </a:spcAft>
              <a:defRPr sz="4400">
                <a:solidFill>
                  <a:schemeClr val="tx1"/>
                </a:solidFill>
                <a:latin typeface="Arial" pitchFamily="34" charset="0"/>
              </a:defRPr>
            </a:lvl6pPr>
            <a:lvl7pPr marL="914400" algn="l" rtl="0" fontAlgn="base">
              <a:spcBef>
                <a:spcPct val="0"/>
              </a:spcBef>
              <a:spcAft>
                <a:spcPct val="0"/>
              </a:spcAft>
              <a:defRPr sz="4400">
                <a:solidFill>
                  <a:schemeClr val="tx1"/>
                </a:solidFill>
                <a:latin typeface="Arial" pitchFamily="34" charset="0"/>
              </a:defRPr>
            </a:lvl7pPr>
            <a:lvl8pPr marL="1371600" algn="l" rtl="0" fontAlgn="base">
              <a:spcBef>
                <a:spcPct val="0"/>
              </a:spcBef>
              <a:spcAft>
                <a:spcPct val="0"/>
              </a:spcAft>
              <a:defRPr sz="4400">
                <a:solidFill>
                  <a:schemeClr val="tx1"/>
                </a:solidFill>
                <a:latin typeface="Arial" pitchFamily="34" charset="0"/>
              </a:defRPr>
            </a:lvl8pPr>
            <a:lvl9pPr marL="1828800" algn="l" rtl="0" fontAlgn="base">
              <a:spcBef>
                <a:spcPct val="0"/>
              </a:spcBef>
              <a:spcAft>
                <a:spcPct val="0"/>
              </a:spcAft>
              <a:defRPr sz="4400">
                <a:solidFill>
                  <a:schemeClr val="tx1"/>
                </a:solidFill>
                <a:latin typeface="Arial" pitchFamily="34" charset="0"/>
              </a:defRPr>
            </a:lvl9pPr>
          </a:lstStyle>
          <a:p>
            <a:r>
              <a:rPr kumimoji="0" lang="ja-JP" altLang="en-US" sz="2800" kern="0">
                <a:solidFill>
                  <a:srgbClr val="7030A0"/>
                </a:solidFill>
                <a:ea typeface="ＭＳ Ｐゴシック"/>
              </a:rPr>
              <a:t>奨学金をつけられることが多い（月９万円ほど）</a:t>
            </a:r>
            <a:endParaRPr kumimoji="0" lang="th-TH" sz="2800" kern="0">
              <a:solidFill>
                <a:srgbClr val="7030A0"/>
              </a:solidFill>
              <a:ea typeface="ＭＳ Ｐゴシック"/>
            </a:endParaRPr>
          </a:p>
        </p:txBody>
      </p:sp>
      <p:sp>
        <p:nvSpPr>
          <p:cNvPr id="11" name="タイトル 1"/>
          <p:cNvSpPr txBox="1">
            <a:spLocks/>
          </p:cNvSpPr>
          <p:nvPr/>
        </p:nvSpPr>
        <p:spPr bwMode="auto">
          <a:xfrm>
            <a:off x="1250743" y="5056527"/>
            <a:ext cx="2736305"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pitchFamily="34" charset="0"/>
              </a:defRPr>
            </a:lvl2pPr>
            <a:lvl3pPr algn="l" rtl="0" eaLnBrk="0" fontAlgn="base" hangingPunct="0">
              <a:spcBef>
                <a:spcPct val="0"/>
              </a:spcBef>
              <a:spcAft>
                <a:spcPct val="0"/>
              </a:spcAft>
              <a:defRPr sz="4400">
                <a:solidFill>
                  <a:schemeClr val="tx1"/>
                </a:solidFill>
                <a:latin typeface="Arial" pitchFamily="34" charset="0"/>
              </a:defRPr>
            </a:lvl3pPr>
            <a:lvl4pPr algn="l" rtl="0" eaLnBrk="0" fontAlgn="base" hangingPunct="0">
              <a:spcBef>
                <a:spcPct val="0"/>
              </a:spcBef>
              <a:spcAft>
                <a:spcPct val="0"/>
              </a:spcAft>
              <a:defRPr sz="4400">
                <a:solidFill>
                  <a:schemeClr val="tx1"/>
                </a:solidFill>
                <a:latin typeface="Arial" pitchFamily="34" charset="0"/>
              </a:defRPr>
            </a:lvl4pPr>
            <a:lvl5pPr algn="l" rtl="0" eaLnBrk="0" fontAlgn="base" hangingPunct="0">
              <a:spcBef>
                <a:spcPct val="0"/>
              </a:spcBef>
              <a:spcAft>
                <a:spcPct val="0"/>
              </a:spcAft>
              <a:defRPr sz="4400">
                <a:solidFill>
                  <a:schemeClr val="tx1"/>
                </a:solidFill>
                <a:latin typeface="Arial" pitchFamily="34" charset="0"/>
              </a:defRPr>
            </a:lvl5pPr>
            <a:lvl6pPr marL="457200" algn="l" rtl="0" fontAlgn="base">
              <a:spcBef>
                <a:spcPct val="0"/>
              </a:spcBef>
              <a:spcAft>
                <a:spcPct val="0"/>
              </a:spcAft>
              <a:defRPr sz="4400">
                <a:solidFill>
                  <a:schemeClr val="tx1"/>
                </a:solidFill>
                <a:latin typeface="Arial" pitchFamily="34" charset="0"/>
              </a:defRPr>
            </a:lvl6pPr>
            <a:lvl7pPr marL="914400" algn="l" rtl="0" fontAlgn="base">
              <a:spcBef>
                <a:spcPct val="0"/>
              </a:spcBef>
              <a:spcAft>
                <a:spcPct val="0"/>
              </a:spcAft>
              <a:defRPr sz="4400">
                <a:solidFill>
                  <a:schemeClr val="tx1"/>
                </a:solidFill>
                <a:latin typeface="Arial" pitchFamily="34" charset="0"/>
              </a:defRPr>
            </a:lvl7pPr>
            <a:lvl8pPr marL="1371600" algn="l" rtl="0" fontAlgn="base">
              <a:spcBef>
                <a:spcPct val="0"/>
              </a:spcBef>
              <a:spcAft>
                <a:spcPct val="0"/>
              </a:spcAft>
              <a:defRPr sz="4400">
                <a:solidFill>
                  <a:schemeClr val="tx1"/>
                </a:solidFill>
                <a:latin typeface="Arial" pitchFamily="34" charset="0"/>
              </a:defRPr>
            </a:lvl8pPr>
            <a:lvl9pPr marL="1828800" algn="l" rtl="0" fontAlgn="base">
              <a:spcBef>
                <a:spcPct val="0"/>
              </a:spcBef>
              <a:spcAft>
                <a:spcPct val="0"/>
              </a:spcAft>
              <a:defRPr sz="4400">
                <a:solidFill>
                  <a:schemeClr val="tx1"/>
                </a:solidFill>
                <a:latin typeface="Arial" pitchFamily="34" charset="0"/>
              </a:defRPr>
            </a:lvl9pPr>
          </a:lstStyle>
          <a:p>
            <a:r>
              <a:rPr kumimoji="0" lang="ja-JP" altLang="en-US" sz="2800" kern="0">
                <a:solidFill>
                  <a:schemeClr val="accent1">
                    <a:lumMod val="50000"/>
                  </a:schemeClr>
                </a:solidFill>
              </a:rPr>
              <a:t>対象大学が多い</a:t>
            </a:r>
            <a:endParaRPr kumimoji="0" lang="en-US" altLang="ja-JP" sz="2800" kern="0">
              <a:solidFill>
                <a:schemeClr val="accent1">
                  <a:lumMod val="50000"/>
                </a:schemeClr>
              </a:solidFill>
            </a:endParaRPr>
          </a:p>
        </p:txBody>
      </p:sp>
      <p:sp>
        <p:nvSpPr>
          <p:cNvPr id="12" name="タイトル 1"/>
          <p:cNvSpPr txBox="1">
            <a:spLocks/>
          </p:cNvSpPr>
          <p:nvPr/>
        </p:nvSpPr>
        <p:spPr bwMode="auto">
          <a:xfrm>
            <a:off x="6692128" y="4990433"/>
            <a:ext cx="4173816"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pitchFamily="34" charset="0"/>
              </a:defRPr>
            </a:lvl2pPr>
            <a:lvl3pPr algn="l" rtl="0" eaLnBrk="0" fontAlgn="base" hangingPunct="0">
              <a:spcBef>
                <a:spcPct val="0"/>
              </a:spcBef>
              <a:spcAft>
                <a:spcPct val="0"/>
              </a:spcAft>
              <a:defRPr sz="4400">
                <a:solidFill>
                  <a:schemeClr val="tx1"/>
                </a:solidFill>
                <a:latin typeface="Arial" pitchFamily="34" charset="0"/>
              </a:defRPr>
            </a:lvl3pPr>
            <a:lvl4pPr algn="l" rtl="0" eaLnBrk="0" fontAlgn="base" hangingPunct="0">
              <a:spcBef>
                <a:spcPct val="0"/>
              </a:spcBef>
              <a:spcAft>
                <a:spcPct val="0"/>
              </a:spcAft>
              <a:defRPr sz="4400">
                <a:solidFill>
                  <a:schemeClr val="tx1"/>
                </a:solidFill>
                <a:latin typeface="Arial" pitchFamily="34" charset="0"/>
              </a:defRPr>
            </a:lvl4pPr>
            <a:lvl5pPr algn="l" rtl="0" eaLnBrk="0" fontAlgn="base" hangingPunct="0">
              <a:spcBef>
                <a:spcPct val="0"/>
              </a:spcBef>
              <a:spcAft>
                <a:spcPct val="0"/>
              </a:spcAft>
              <a:defRPr sz="4400">
                <a:solidFill>
                  <a:schemeClr val="tx1"/>
                </a:solidFill>
                <a:latin typeface="Arial" pitchFamily="34" charset="0"/>
              </a:defRPr>
            </a:lvl5pPr>
            <a:lvl6pPr marL="457200" algn="l" rtl="0" fontAlgn="base">
              <a:spcBef>
                <a:spcPct val="0"/>
              </a:spcBef>
              <a:spcAft>
                <a:spcPct val="0"/>
              </a:spcAft>
              <a:defRPr sz="4400">
                <a:solidFill>
                  <a:schemeClr val="tx1"/>
                </a:solidFill>
                <a:latin typeface="Arial" pitchFamily="34" charset="0"/>
              </a:defRPr>
            </a:lvl6pPr>
            <a:lvl7pPr marL="914400" algn="l" rtl="0" fontAlgn="base">
              <a:spcBef>
                <a:spcPct val="0"/>
              </a:spcBef>
              <a:spcAft>
                <a:spcPct val="0"/>
              </a:spcAft>
              <a:defRPr sz="4400">
                <a:solidFill>
                  <a:schemeClr val="tx1"/>
                </a:solidFill>
                <a:latin typeface="Arial" pitchFamily="34" charset="0"/>
              </a:defRPr>
            </a:lvl7pPr>
            <a:lvl8pPr marL="1371600" algn="l" rtl="0" fontAlgn="base">
              <a:spcBef>
                <a:spcPct val="0"/>
              </a:spcBef>
              <a:spcAft>
                <a:spcPct val="0"/>
              </a:spcAft>
              <a:defRPr sz="4400">
                <a:solidFill>
                  <a:schemeClr val="tx1"/>
                </a:solidFill>
                <a:latin typeface="Arial" pitchFamily="34" charset="0"/>
              </a:defRPr>
            </a:lvl8pPr>
            <a:lvl9pPr marL="1828800" algn="l" rtl="0" fontAlgn="base">
              <a:spcBef>
                <a:spcPct val="0"/>
              </a:spcBef>
              <a:spcAft>
                <a:spcPct val="0"/>
              </a:spcAft>
              <a:defRPr sz="4400">
                <a:solidFill>
                  <a:schemeClr val="tx1"/>
                </a:solidFill>
                <a:latin typeface="Arial" pitchFamily="34" charset="0"/>
              </a:defRPr>
            </a:lvl9pPr>
          </a:lstStyle>
          <a:p>
            <a:r>
              <a:rPr kumimoji="0" lang="ja-JP" altLang="en-US" sz="2800" kern="0">
                <a:solidFill>
                  <a:srgbClr val="993300"/>
                </a:solidFill>
              </a:rPr>
              <a:t>英語圏の大学はまだない</a:t>
            </a:r>
            <a:endParaRPr kumimoji="0" lang="th-TH" sz="2000" kern="0">
              <a:solidFill>
                <a:srgbClr val="993300"/>
              </a:solidFill>
            </a:endParaRPr>
          </a:p>
        </p:txBody>
      </p:sp>
      <p:sp>
        <p:nvSpPr>
          <p:cNvPr id="13" name="正方形/長方形 12"/>
          <p:cNvSpPr/>
          <p:nvPr/>
        </p:nvSpPr>
        <p:spPr>
          <a:xfrm>
            <a:off x="7196625" y="957732"/>
            <a:ext cx="4339650" cy="646331"/>
          </a:xfrm>
          <a:prstGeom prst="rect">
            <a:avLst/>
          </a:prstGeom>
        </p:spPr>
        <p:txBody>
          <a:bodyPr wrap="none">
            <a:spAutoFit/>
          </a:bodyPr>
          <a:lstStyle/>
          <a:p>
            <a:r>
              <a:rPr lang="th-TH" sz="3600"/>
              <a:t>（部局間交換留学）</a:t>
            </a:r>
          </a:p>
        </p:txBody>
      </p:sp>
      <p:sp>
        <p:nvSpPr>
          <p:cNvPr id="14" name="正方形/長方形 13"/>
          <p:cNvSpPr/>
          <p:nvPr/>
        </p:nvSpPr>
        <p:spPr>
          <a:xfrm>
            <a:off x="847338" y="955832"/>
            <a:ext cx="5072286" cy="646331"/>
          </a:xfrm>
          <a:prstGeom prst="rect">
            <a:avLst/>
          </a:prstGeom>
        </p:spPr>
        <p:txBody>
          <a:bodyPr wrap="none" lIns="91440" tIns="45720" rIns="91440" bIns="45720" anchor="t">
            <a:spAutoFit/>
          </a:bodyPr>
          <a:lstStyle/>
          <a:p>
            <a:r>
              <a:rPr lang="th-TH" sz="3600">
                <a:cs typeface="Cordia New"/>
              </a:rPr>
              <a:t>（</a:t>
            </a:r>
            <a:r>
              <a:rPr lang="ja-JP" altLang="en-US" sz="3600">
                <a:ea typeface="ＭＳ Ｐゴシック"/>
              </a:rPr>
              <a:t>全学</a:t>
            </a:r>
            <a:r>
              <a:rPr lang="th-TH" sz="3600">
                <a:cs typeface="Cordia New"/>
              </a:rPr>
              <a:t>交換留学USTEP）</a:t>
            </a:r>
          </a:p>
        </p:txBody>
      </p:sp>
      <p:sp>
        <p:nvSpPr>
          <p:cNvPr id="15" name="正方形/長方形 14"/>
          <p:cNvSpPr/>
          <p:nvPr/>
        </p:nvSpPr>
        <p:spPr>
          <a:xfrm>
            <a:off x="1381449" y="5699512"/>
            <a:ext cx="4828566" cy="707886"/>
          </a:xfrm>
          <a:prstGeom prst="rect">
            <a:avLst/>
          </a:prstGeom>
        </p:spPr>
        <p:txBody>
          <a:bodyPr wrap="none">
            <a:spAutoFit/>
          </a:bodyPr>
          <a:lstStyle/>
          <a:p>
            <a:r>
              <a:rPr lang="th-TH" sz="2000">
                <a:latin typeface="+mj-lt"/>
              </a:rPr>
              <a:t>ナンヤン工科大学</a:t>
            </a:r>
            <a:r>
              <a:rPr lang="en-US" sz="2000">
                <a:latin typeface="+mj-lt"/>
              </a:rPr>
              <a:t> </a:t>
            </a:r>
            <a:r>
              <a:rPr lang="ja-JP" altLang="en-US" sz="2000" err="1">
                <a:latin typeface="+mj-lt"/>
              </a:rPr>
              <a:t>、</a:t>
            </a:r>
            <a:r>
              <a:rPr lang="ja-JP" altLang="en-US" sz="2000">
                <a:latin typeface="+mj-lt"/>
              </a:rPr>
              <a:t>マギル大学（カナダ）、</a:t>
            </a:r>
            <a:br>
              <a:rPr lang="en-US" altLang="ja-JP" sz="2000">
                <a:latin typeface="+mj-lt"/>
              </a:rPr>
            </a:br>
            <a:r>
              <a:rPr lang="en-US" altLang="ja-JP" sz="2000">
                <a:latin typeface="+mj-lt"/>
              </a:rPr>
              <a:t>ANU</a:t>
            </a:r>
            <a:r>
              <a:rPr lang="ja-JP" altLang="en-US" sz="2000" err="1">
                <a:latin typeface="+mj-lt"/>
              </a:rPr>
              <a:t>、</a:t>
            </a:r>
            <a:r>
              <a:rPr lang="en-US" altLang="ja-JP" sz="2000">
                <a:latin typeface="+mj-lt"/>
              </a:rPr>
              <a:t>UNSW</a:t>
            </a:r>
            <a:r>
              <a:rPr lang="ja-JP" altLang="en-US" sz="2000" err="1">
                <a:latin typeface="+mj-lt"/>
              </a:rPr>
              <a:t>、</a:t>
            </a:r>
            <a:r>
              <a:rPr lang="en-US" altLang="ja-JP" sz="2000">
                <a:latin typeface="+mj-lt"/>
              </a:rPr>
              <a:t>KTH</a:t>
            </a:r>
            <a:r>
              <a:rPr lang="ja-JP" altLang="en-US" sz="2000" err="1">
                <a:latin typeface="+mj-lt"/>
              </a:rPr>
              <a:t>、</a:t>
            </a:r>
            <a:r>
              <a:rPr lang="en-US" altLang="ja-JP" sz="2000">
                <a:latin typeface="+mj-lt"/>
              </a:rPr>
              <a:t>ETHZ</a:t>
            </a:r>
            <a:endParaRPr lang="th-TH" sz="2000">
              <a:latin typeface="+mj-lt"/>
            </a:endParaRPr>
          </a:p>
        </p:txBody>
      </p:sp>
      <p:sp>
        <p:nvSpPr>
          <p:cNvPr id="16" name="タイトル 1"/>
          <p:cNvSpPr txBox="1">
            <a:spLocks/>
          </p:cNvSpPr>
          <p:nvPr/>
        </p:nvSpPr>
        <p:spPr bwMode="auto">
          <a:xfrm>
            <a:off x="6640455" y="4038051"/>
            <a:ext cx="5117085" cy="8480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pitchFamily="34" charset="0"/>
              </a:defRPr>
            </a:lvl2pPr>
            <a:lvl3pPr algn="l" rtl="0" eaLnBrk="0" fontAlgn="base" hangingPunct="0">
              <a:spcBef>
                <a:spcPct val="0"/>
              </a:spcBef>
              <a:spcAft>
                <a:spcPct val="0"/>
              </a:spcAft>
              <a:defRPr sz="4400">
                <a:solidFill>
                  <a:schemeClr val="tx1"/>
                </a:solidFill>
                <a:latin typeface="Arial" pitchFamily="34" charset="0"/>
              </a:defRPr>
            </a:lvl3pPr>
            <a:lvl4pPr algn="l" rtl="0" eaLnBrk="0" fontAlgn="base" hangingPunct="0">
              <a:spcBef>
                <a:spcPct val="0"/>
              </a:spcBef>
              <a:spcAft>
                <a:spcPct val="0"/>
              </a:spcAft>
              <a:defRPr sz="4400">
                <a:solidFill>
                  <a:schemeClr val="tx1"/>
                </a:solidFill>
                <a:latin typeface="Arial" pitchFamily="34" charset="0"/>
              </a:defRPr>
            </a:lvl4pPr>
            <a:lvl5pPr algn="l" rtl="0" eaLnBrk="0" fontAlgn="base" hangingPunct="0">
              <a:spcBef>
                <a:spcPct val="0"/>
              </a:spcBef>
              <a:spcAft>
                <a:spcPct val="0"/>
              </a:spcAft>
              <a:defRPr sz="4400">
                <a:solidFill>
                  <a:schemeClr val="tx1"/>
                </a:solidFill>
                <a:latin typeface="Arial" pitchFamily="34" charset="0"/>
              </a:defRPr>
            </a:lvl5pPr>
            <a:lvl6pPr marL="457200" algn="l" rtl="0" fontAlgn="base">
              <a:spcBef>
                <a:spcPct val="0"/>
              </a:spcBef>
              <a:spcAft>
                <a:spcPct val="0"/>
              </a:spcAft>
              <a:defRPr sz="4400">
                <a:solidFill>
                  <a:schemeClr val="tx1"/>
                </a:solidFill>
                <a:latin typeface="Arial" pitchFamily="34" charset="0"/>
              </a:defRPr>
            </a:lvl6pPr>
            <a:lvl7pPr marL="914400" algn="l" rtl="0" fontAlgn="base">
              <a:spcBef>
                <a:spcPct val="0"/>
              </a:spcBef>
              <a:spcAft>
                <a:spcPct val="0"/>
              </a:spcAft>
              <a:defRPr sz="4400">
                <a:solidFill>
                  <a:schemeClr val="tx1"/>
                </a:solidFill>
                <a:latin typeface="Arial" pitchFamily="34" charset="0"/>
              </a:defRPr>
            </a:lvl7pPr>
            <a:lvl8pPr marL="1371600" algn="l" rtl="0" fontAlgn="base">
              <a:spcBef>
                <a:spcPct val="0"/>
              </a:spcBef>
              <a:spcAft>
                <a:spcPct val="0"/>
              </a:spcAft>
              <a:defRPr sz="4400">
                <a:solidFill>
                  <a:schemeClr val="tx1"/>
                </a:solidFill>
                <a:latin typeface="Arial" pitchFamily="34" charset="0"/>
              </a:defRPr>
            </a:lvl8pPr>
            <a:lvl9pPr marL="1828800" algn="l" rtl="0" fontAlgn="base">
              <a:spcBef>
                <a:spcPct val="0"/>
              </a:spcBef>
              <a:spcAft>
                <a:spcPct val="0"/>
              </a:spcAft>
              <a:defRPr sz="4400">
                <a:solidFill>
                  <a:schemeClr val="tx1"/>
                </a:solidFill>
                <a:latin typeface="Arial" pitchFamily="34" charset="0"/>
              </a:defRPr>
            </a:lvl9pPr>
          </a:lstStyle>
          <a:p>
            <a:r>
              <a:rPr kumimoji="0" lang="ja-JP" altLang="en-US" sz="2800" kern="0">
                <a:solidFill>
                  <a:schemeClr val="accent1">
                    <a:lumMod val="50000"/>
                  </a:schemeClr>
                </a:solidFill>
                <a:ea typeface="ＭＳ Ｐゴシック"/>
              </a:rPr>
              <a:t>条件を満たせば、奨学金をもらえる可能性が高い（月９万円ほど</a:t>
            </a:r>
            <a:r>
              <a:rPr kumimoji="0" lang="ja-JP" altLang="en-US" sz="2800" kern="0" dirty="0">
                <a:solidFill>
                  <a:schemeClr val="accent1">
                    <a:lumMod val="50000"/>
                  </a:schemeClr>
                </a:solidFill>
                <a:ea typeface="ＭＳ Ｐゴシック"/>
              </a:rPr>
              <a:t>）</a:t>
            </a:r>
            <a:endParaRPr kumimoji="0" lang="th-TH" sz="2800" kern="0" dirty="0">
              <a:solidFill>
                <a:schemeClr val="accent1">
                  <a:lumMod val="50000"/>
                </a:schemeClr>
              </a:solidFill>
              <a:ea typeface="ＭＳ Ｐゴシック"/>
            </a:endParaRPr>
          </a:p>
        </p:txBody>
      </p:sp>
      <p:cxnSp>
        <p:nvCxnSpPr>
          <p:cNvPr id="18" name="直線コネクタ 17"/>
          <p:cNvCxnSpPr/>
          <p:nvPr/>
        </p:nvCxnSpPr>
        <p:spPr>
          <a:xfrm flipV="1">
            <a:off x="999067" y="3081361"/>
            <a:ext cx="10537208" cy="128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線コネクタ 18"/>
          <p:cNvCxnSpPr>
            <a:cxnSpLocks/>
          </p:cNvCxnSpPr>
          <p:nvPr/>
        </p:nvCxnSpPr>
        <p:spPr>
          <a:xfrm flipV="1">
            <a:off x="999067" y="3943661"/>
            <a:ext cx="10537208" cy="42874"/>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flipV="1">
            <a:off x="999067" y="5044539"/>
            <a:ext cx="10537208" cy="1286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9505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85799" y="0"/>
            <a:ext cx="10515600" cy="1029728"/>
          </a:xfrm>
        </p:spPr>
        <p:txBody>
          <a:bodyPr/>
          <a:lstStyle/>
          <a:p>
            <a:r>
              <a:rPr lang="ja-JP" altLang="en-US">
                <a:solidFill>
                  <a:schemeClr val="accent2"/>
                </a:solidFill>
              </a:rPr>
              <a:t>全学交換留学プログラム（</a:t>
            </a:r>
            <a:r>
              <a:rPr lang="en-US" altLang="ja-JP">
                <a:solidFill>
                  <a:schemeClr val="accent2"/>
                </a:solidFill>
              </a:rPr>
              <a:t>USTEP</a:t>
            </a:r>
            <a:r>
              <a:rPr lang="ja-JP" altLang="en-US">
                <a:solidFill>
                  <a:schemeClr val="accent2"/>
                </a:solidFill>
              </a:rPr>
              <a:t>）</a:t>
            </a:r>
            <a:endParaRPr kumimoji="1" lang="ja-JP" altLang="en-US">
              <a:solidFill>
                <a:schemeClr val="accent2"/>
              </a:solidFill>
            </a:endParaRPr>
          </a:p>
        </p:txBody>
      </p:sp>
      <p:sp>
        <p:nvSpPr>
          <p:cNvPr id="3" name="コンテンツ プレースホルダー 2"/>
          <p:cNvSpPr>
            <a:spLocks noGrp="1"/>
          </p:cNvSpPr>
          <p:nvPr>
            <p:ph idx="1"/>
          </p:nvPr>
        </p:nvSpPr>
        <p:spPr>
          <a:xfrm>
            <a:off x="550333" y="951252"/>
            <a:ext cx="9978330" cy="4703763"/>
          </a:xfrm>
        </p:spPr>
        <p:txBody>
          <a:bodyPr vert="horz" lIns="91440" tIns="45720" rIns="91440" bIns="45720" rtlCol="0" anchor="t">
            <a:normAutofit/>
          </a:bodyPr>
          <a:lstStyle/>
          <a:p>
            <a:pPr marL="0" indent="0">
              <a:buNone/>
            </a:pPr>
            <a:r>
              <a:rPr lang="ja-JP" altLang="en-US" sz="2000">
                <a:ea typeface="ＭＳ Ｐゴシック"/>
              </a:rPr>
              <a:t>今回</a:t>
            </a:r>
            <a:r>
              <a:rPr lang="en-US" altLang="ja-JP" sz="2000">
                <a:ea typeface="ＭＳ Ｐゴシック"/>
              </a:rPr>
              <a:t>の公募では2027</a:t>
            </a:r>
            <a:r>
              <a:rPr lang="ja-JP" altLang="en-US" sz="2000">
                <a:ea typeface="ＭＳ Ｐゴシック"/>
              </a:rPr>
              <a:t>年</a:t>
            </a:r>
            <a:r>
              <a:rPr lang="ja-JP" altLang="en-US" sz="2000">
                <a:ea typeface="ＭＳ Ｐゴシック"/>
                <a:cs typeface="+mn-lt"/>
              </a:rPr>
              <a:t>1月、２月から渡航する</a:t>
            </a:r>
            <a:r>
              <a:rPr lang="ja-JP" altLang="en-US" sz="2000">
                <a:ea typeface="ＭＳ Ｐゴシック"/>
              </a:rPr>
              <a:t>学生を募集。</a:t>
            </a:r>
            <a:endParaRPr lang="en-US" altLang="ja-JP" sz="2000">
              <a:ea typeface="ＭＳ Ｐゴシック"/>
            </a:endParaRPr>
          </a:p>
          <a:p>
            <a:pPr marL="0" indent="0">
              <a:buNone/>
            </a:pPr>
            <a:r>
              <a:rPr lang="ja-JP" altLang="en-US" sz="2000">
                <a:ea typeface="ＭＳ Ｐゴシック"/>
                <a:cs typeface="Calibri" panose="020F0502020204030204"/>
              </a:rPr>
              <a:t>(募集の詳細は以下のホームページに公開される予定。）</a:t>
            </a:r>
          </a:p>
          <a:p>
            <a:r>
              <a:rPr lang="ja-JP" altLang="en-US" sz="2000">
                <a:ea typeface="ＭＳ Ｐゴシック"/>
              </a:rPr>
              <a:t>詳細：</a:t>
            </a:r>
            <a:r>
              <a:rPr lang="en-US" altLang="ja-JP" sz="2000">
                <a:ea typeface="+mn-lt"/>
                <a:cs typeface="+mn-lt"/>
              </a:rPr>
              <a:t>https://www.u-tokyo.ac.jp/adm/go-global/ja/program-list-USTEP.html  </a:t>
            </a:r>
            <a:endParaRPr lang="ja-JP" altLang="en-US" sz="2400">
              <a:ea typeface="+mn-lt"/>
              <a:cs typeface="+mn-lt"/>
            </a:endParaRPr>
          </a:p>
          <a:p>
            <a:r>
              <a:rPr kumimoji="1" lang="ja-JP" altLang="en-US" sz="2000">
                <a:ea typeface="ＭＳ Ｐゴシック"/>
              </a:rPr>
              <a:t>情報理工学生の募集締切：　</a:t>
            </a:r>
            <a:r>
              <a:rPr lang="ja-JP" altLang="en-US" sz="2000" b="1" u="sng">
                <a:ea typeface="ＭＳ Ｐゴシック"/>
              </a:rPr>
              <a:t>2026年5月</a:t>
            </a:r>
            <a:r>
              <a:rPr lang="en-US" altLang="ja-JP" sz="2000" b="1" u="sng">
                <a:ea typeface="ＭＳ Ｐゴシック"/>
              </a:rPr>
              <a:t>27</a:t>
            </a:r>
            <a:r>
              <a:rPr lang="ja-JP" altLang="en-US" sz="2000" b="1" u="sng">
                <a:ea typeface="ＭＳ Ｐゴシック"/>
              </a:rPr>
              <a:t>日水曜日</a:t>
            </a:r>
            <a:endParaRPr lang="en-US" altLang="ja-JP" sz="2000" b="1" u="sng">
              <a:ea typeface="ＭＳ Ｐゴシック"/>
            </a:endParaRPr>
          </a:p>
          <a:p>
            <a:r>
              <a:rPr lang="ja-JP" altLang="en-US" sz="2000">
                <a:ea typeface="+mn-lt"/>
                <a:cs typeface="+mn-lt"/>
              </a:rPr>
              <a:t>今回の募集では、応募可能な大学は限られております。英語圏の大学への渡航を希望される場</a:t>
            </a:r>
            <a:r>
              <a:rPr lang="ja-JP" sz="2000">
                <a:ea typeface="+mn-lt"/>
                <a:cs typeface="+mn-lt"/>
              </a:rPr>
              <a:t>合は、</a:t>
            </a:r>
            <a:r>
              <a:rPr lang="en-US" altLang="ja-JP" sz="2000">
                <a:ea typeface="+mn-lt"/>
                <a:cs typeface="+mn-lt"/>
              </a:rPr>
              <a:t>10</a:t>
            </a:r>
            <a:r>
              <a:rPr lang="ja-JP" altLang="en-US" sz="2000">
                <a:ea typeface="+mn-lt"/>
                <a:cs typeface="+mn-lt"/>
              </a:rPr>
              <a:t>月頃締切の秋</a:t>
            </a:r>
            <a:r>
              <a:rPr lang="ja-JP" sz="2000">
                <a:ea typeface="+mn-lt"/>
                <a:cs typeface="+mn-lt"/>
              </a:rPr>
              <a:t>募集</a:t>
            </a:r>
            <a:r>
              <a:rPr lang="ja-JP" altLang="en-US" sz="2000">
                <a:ea typeface="+mn-lt"/>
                <a:cs typeface="+mn-lt"/>
              </a:rPr>
              <a:t>では数が増えますので、そちらもご検討ください</a:t>
            </a:r>
            <a:r>
              <a:rPr lang="ja-JP" sz="2000">
                <a:ea typeface="+mn-lt"/>
                <a:cs typeface="+mn-lt"/>
              </a:rPr>
              <a:t>。</a:t>
            </a:r>
            <a:endParaRPr lang="ja-JP" altLang="en-US" sz="2000">
              <a:ea typeface="ＭＳ Ｐゴシック"/>
            </a:endParaRPr>
          </a:p>
          <a:p>
            <a:r>
              <a:rPr kumimoji="1" lang="ja-JP" altLang="en-US" sz="2000">
                <a:ea typeface="ＭＳ Ｐゴシック"/>
              </a:rPr>
              <a:t>英語スコア（</a:t>
            </a:r>
            <a:r>
              <a:rPr kumimoji="1" lang="en-US" altLang="ja-JP" sz="2000">
                <a:ea typeface="ＭＳ Ｐゴシック"/>
              </a:rPr>
              <a:t>TOEFL</a:t>
            </a:r>
            <a:r>
              <a:rPr kumimoji="1" lang="ja-JP" altLang="en-US" sz="2000">
                <a:ea typeface="ＭＳ Ｐゴシック"/>
              </a:rPr>
              <a:t>等）が必要であるため、早めに検討し始める必要があ</a:t>
            </a:r>
            <a:r>
              <a:rPr lang="ja-JP" altLang="en-US" sz="2000">
                <a:ea typeface="ＭＳ Ｐゴシック"/>
              </a:rPr>
              <a:t>ります</a:t>
            </a:r>
            <a:r>
              <a:rPr kumimoji="1" lang="ja-JP" altLang="en-US" sz="2000">
                <a:ea typeface="ＭＳ Ｐゴシック"/>
              </a:rPr>
              <a:t>。</a:t>
            </a:r>
            <a:endParaRPr lang="ja-JP" altLang="en-US" sz="2000">
              <a:ea typeface="ＭＳ Ｐゴシック"/>
              <a:cs typeface="Calibri"/>
            </a:endParaRPr>
          </a:p>
        </p:txBody>
      </p:sp>
      <p:graphicFrame>
        <p:nvGraphicFramePr>
          <p:cNvPr id="5" name="オブジェクト 4">
            <a:extLst>
              <a:ext uri="{FF2B5EF4-FFF2-40B4-BE49-F238E27FC236}">
                <a16:creationId xmlns:a16="http://schemas.microsoft.com/office/drawing/2014/main" id="{909CA34D-78AD-4015-8525-26CEAB43781C}"/>
              </a:ext>
            </a:extLst>
          </p:cNvPr>
          <p:cNvGraphicFramePr>
            <a:graphicFrameLocks noChangeAspect="1"/>
          </p:cNvGraphicFramePr>
          <p:nvPr>
            <p:extLst>
              <p:ext uri="{D42A27DB-BD31-4B8C-83A1-F6EECF244321}">
                <p14:modId xmlns:p14="http://schemas.microsoft.com/office/powerpoint/2010/main" val="1386377473"/>
              </p:ext>
            </p:extLst>
          </p:nvPr>
        </p:nvGraphicFramePr>
        <p:xfrm>
          <a:off x="2603695" y="4122291"/>
          <a:ext cx="5874927" cy="2519260"/>
        </p:xfrm>
        <a:graphic>
          <a:graphicData uri="http://schemas.openxmlformats.org/presentationml/2006/ole">
            <mc:AlternateContent xmlns:mc="http://schemas.openxmlformats.org/markup-compatibility/2006">
              <mc:Choice xmlns:v="urn:schemas-microsoft-com:vml" Requires="v">
                <p:oleObj name="ビットマップ イメージ" r:id="rId2" imgW="6286680" imgH="2813040" progId="Paint.Picture">
                  <p:embed/>
                </p:oleObj>
              </mc:Choice>
              <mc:Fallback>
                <p:oleObj name="ビットマップ イメージ" r:id="rId2" imgW="6286680" imgH="2813040" progId="Paint.Picture">
                  <p:embed/>
                  <p:pic>
                    <p:nvPicPr>
                      <p:cNvPr id="5" name="オブジェクト 4">
                        <a:extLst>
                          <a:ext uri="{FF2B5EF4-FFF2-40B4-BE49-F238E27FC236}">
                            <a16:creationId xmlns:a16="http://schemas.microsoft.com/office/drawing/2014/main" id="{909CA34D-78AD-4015-8525-26CEAB43781C}"/>
                          </a:ext>
                        </a:extLst>
                      </p:cNvPr>
                      <p:cNvPicPr/>
                      <p:nvPr/>
                    </p:nvPicPr>
                    <p:blipFill>
                      <a:blip r:embed="rId3"/>
                      <a:stretch>
                        <a:fillRect/>
                      </a:stretch>
                    </p:blipFill>
                    <p:spPr>
                      <a:xfrm>
                        <a:off x="2603695" y="4122291"/>
                        <a:ext cx="5874927" cy="2519260"/>
                      </a:xfrm>
                      <a:prstGeom prst="rect">
                        <a:avLst/>
                      </a:prstGeom>
                    </p:spPr>
                  </p:pic>
                </p:oleObj>
              </mc:Fallback>
            </mc:AlternateContent>
          </a:graphicData>
        </a:graphic>
      </p:graphicFrame>
      <p:pic>
        <p:nvPicPr>
          <p:cNvPr id="6" name="Picture 5">
            <a:extLst>
              <a:ext uri="{FF2B5EF4-FFF2-40B4-BE49-F238E27FC236}">
                <a16:creationId xmlns:a16="http://schemas.microsoft.com/office/drawing/2014/main" id="{5BE6CAAF-D478-6F73-79F8-82FC4FB3711D}"/>
              </a:ext>
            </a:extLst>
          </p:cNvPr>
          <p:cNvPicPr>
            <a:picLocks noChangeAspect="1"/>
          </p:cNvPicPr>
          <p:nvPr/>
        </p:nvPicPr>
        <p:blipFill>
          <a:blip r:embed="rId4"/>
          <a:stretch>
            <a:fillRect/>
          </a:stretch>
        </p:blipFill>
        <p:spPr>
          <a:xfrm>
            <a:off x="9525244" y="289780"/>
            <a:ext cx="2011974" cy="2097210"/>
          </a:xfrm>
          <a:prstGeom prst="rect">
            <a:avLst/>
          </a:prstGeom>
        </p:spPr>
      </p:pic>
    </p:spTree>
    <p:extLst>
      <p:ext uri="{BB962C8B-B14F-4D97-AF65-F5344CB8AC3E}">
        <p14:creationId xmlns:p14="http://schemas.microsoft.com/office/powerpoint/2010/main" val="1839584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6A1EFF-D1B5-4325-87B8-C1E42EC4C3EA}"/>
              </a:ext>
            </a:extLst>
          </p:cNvPr>
          <p:cNvSpPr>
            <a:spLocks noGrp="1"/>
          </p:cNvSpPr>
          <p:nvPr>
            <p:ph type="title"/>
          </p:nvPr>
        </p:nvSpPr>
        <p:spPr>
          <a:xfrm>
            <a:off x="838200" y="65915"/>
            <a:ext cx="10515600" cy="1325563"/>
          </a:xfrm>
        </p:spPr>
        <p:txBody>
          <a:bodyPr/>
          <a:lstStyle/>
          <a:p>
            <a:r>
              <a:rPr kumimoji="1" lang="en-US" altLang="ja-JP"/>
              <a:t>USTEP</a:t>
            </a:r>
            <a:r>
              <a:rPr kumimoji="1" lang="ja-JP" altLang="en-US"/>
              <a:t>申請の注意事項</a:t>
            </a:r>
          </a:p>
        </p:txBody>
      </p:sp>
      <p:sp>
        <p:nvSpPr>
          <p:cNvPr id="3" name="コンテンツ プレースホルダー 2">
            <a:extLst>
              <a:ext uri="{FF2B5EF4-FFF2-40B4-BE49-F238E27FC236}">
                <a16:creationId xmlns:a16="http://schemas.microsoft.com/office/drawing/2014/main" id="{5BFE334F-4FC6-4AA4-8F93-2C8120E8B651}"/>
              </a:ext>
            </a:extLst>
          </p:cNvPr>
          <p:cNvSpPr>
            <a:spLocks noGrp="1"/>
          </p:cNvSpPr>
          <p:nvPr>
            <p:ph idx="1"/>
          </p:nvPr>
        </p:nvSpPr>
        <p:spPr>
          <a:xfrm>
            <a:off x="190063" y="1470990"/>
            <a:ext cx="11163737" cy="4705973"/>
          </a:xfrm>
        </p:spPr>
        <p:txBody>
          <a:bodyPr vert="horz" lIns="91440" tIns="45720" rIns="91440" bIns="45720" rtlCol="0" anchor="t">
            <a:normAutofit/>
          </a:bodyPr>
          <a:lstStyle/>
          <a:p>
            <a:r>
              <a:rPr kumimoji="1" lang="ja-JP" altLang="en-US">
                <a:solidFill>
                  <a:srgbClr val="C00000"/>
                </a:solidFill>
                <a:ea typeface="ＭＳ Ｐゴシック"/>
              </a:rPr>
              <a:t>所見事項（</a:t>
            </a:r>
            <a:r>
              <a:rPr lang="ja-JP" altLang="en-US">
                <a:solidFill>
                  <a:srgbClr val="C00000"/>
                </a:solidFill>
                <a:ea typeface="ＭＳ Ｐゴシック"/>
              </a:rPr>
              <a:t>Forms</a:t>
            </a:r>
            <a:r>
              <a:rPr kumimoji="1" lang="ja-JP" altLang="en-US">
                <a:solidFill>
                  <a:srgbClr val="C00000"/>
                </a:solidFill>
                <a:ea typeface="ＭＳ Ｐゴシック"/>
              </a:rPr>
              <a:t>）は指導教員に</a:t>
            </a:r>
            <a:r>
              <a:rPr lang="ja-JP" altLang="en-US">
                <a:solidFill>
                  <a:srgbClr val="C00000"/>
                </a:solidFill>
                <a:ea typeface="ＭＳ Ｐゴシック"/>
              </a:rPr>
              <a:t>Formsより</a:t>
            </a:r>
            <a:r>
              <a:rPr kumimoji="1" lang="ja-JP" altLang="en-US">
                <a:solidFill>
                  <a:srgbClr val="C00000"/>
                </a:solidFill>
                <a:ea typeface="ＭＳ Ｐゴシック"/>
              </a:rPr>
              <a:t>作成及び提出を依頼してください</a:t>
            </a:r>
            <a:r>
              <a:rPr kumimoji="1" lang="ja-JP" altLang="en-US">
                <a:solidFill>
                  <a:schemeClr val="accent2"/>
                </a:solidFill>
                <a:ea typeface="ＭＳ Ｐゴシック"/>
              </a:rPr>
              <a:t>。</a:t>
            </a:r>
            <a:r>
              <a:rPr kumimoji="1" lang="ja-JP" altLang="en-US">
                <a:ea typeface="ＭＳ Ｐゴシック"/>
              </a:rPr>
              <a:t>指導教員がいない場合は、所属の学科・専攻の教員（常務委員、学生担当教員等）に作成及び提出を依頼してください。</a:t>
            </a:r>
            <a:endParaRPr kumimoji="1" lang="en-US" altLang="ja-JP">
              <a:ea typeface="ＭＳ Ｐゴシック"/>
            </a:endParaRPr>
          </a:p>
          <a:p>
            <a:endParaRPr kumimoji="1" lang="en-US" altLang="ja-JP"/>
          </a:p>
          <a:p>
            <a:r>
              <a:rPr lang="ja-JP" altLang="en-US">
                <a:ea typeface="ＭＳ Ｐゴシック"/>
              </a:rPr>
              <a:t>協定校の申請締切前に</a:t>
            </a:r>
            <a:r>
              <a:rPr lang="ja-JP" altLang="en-US">
                <a:solidFill>
                  <a:srgbClr val="C00000"/>
                </a:solidFill>
                <a:ea typeface="ＭＳ Ｐゴシック"/>
              </a:rPr>
              <a:t>英語スコアを提出する必要があり</a:t>
            </a:r>
            <a:r>
              <a:rPr lang="ja-JP" altLang="en-US">
                <a:ea typeface="ＭＳ Ｐゴシック"/>
              </a:rPr>
              <a:t>、渡航先の語学要件を満たしている必要があります。</a:t>
            </a:r>
            <a:endParaRPr lang="en-US" altLang="ja-JP">
              <a:ea typeface="ＭＳ Ｐゴシック"/>
            </a:endParaRPr>
          </a:p>
          <a:p>
            <a:endParaRPr kumimoji="1" lang="en-US" altLang="ja-JP"/>
          </a:p>
          <a:p>
            <a:r>
              <a:rPr lang="ja-JP">
                <a:solidFill>
                  <a:srgbClr val="C00000"/>
                </a:solidFill>
                <a:ea typeface="+mn-lt"/>
                <a:cs typeface="+mn-lt"/>
              </a:rPr>
              <a:t>専攻によって必須科目の履修等で長期的な渡航をすることができない場合もあります</a:t>
            </a:r>
            <a:r>
              <a:rPr lang="ja-JP">
                <a:ea typeface="+mn-lt"/>
                <a:cs typeface="+mn-lt"/>
              </a:rPr>
              <a:t>。</a:t>
            </a:r>
            <a:r>
              <a:rPr lang="ja-JP" altLang="en-US">
                <a:ea typeface="ＭＳ Ｐゴシック"/>
              </a:rPr>
              <a:t>指導教員や専攻事務室によく相談してから申請してください。</a:t>
            </a:r>
            <a:endParaRPr lang="ja-JP" altLang="en-US">
              <a:ea typeface="ＭＳ Ｐゴシック"/>
              <a:cs typeface="Calibri"/>
            </a:endParaRPr>
          </a:p>
        </p:txBody>
      </p:sp>
    </p:spTree>
    <p:extLst>
      <p:ext uri="{BB962C8B-B14F-4D97-AF65-F5344CB8AC3E}">
        <p14:creationId xmlns:p14="http://schemas.microsoft.com/office/powerpoint/2010/main" val="953736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0DB9C61-90E0-484F-8602-02F49EDC1B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95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7ED563-E5DB-4937-BF78-7893C4DC9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680" y="228036"/>
            <a:ext cx="11724640" cy="63779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タイトル 1">
            <a:extLst>
              <a:ext uri="{FF2B5EF4-FFF2-40B4-BE49-F238E27FC236}">
                <a16:creationId xmlns:a16="http://schemas.microsoft.com/office/drawing/2014/main" id="{47940605-DA67-5F89-0384-8742E2FA554A}"/>
              </a:ext>
            </a:extLst>
          </p:cNvPr>
          <p:cNvSpPr>
            <a:spLocks noGrp="1"/>
          </p:cNvSpPr>
          <p:nvPr>
            <p:ph type="title"/>
          </p:nvPr>
        </p:nvSpPr>
        <p:spPr>
          <a:xfrm>
            <a:off x="871220" y="527324"/>
            <a:ext cx="8500010" cy="1374387"/>
          </a:xfrm>
        </p:spPr>
        <p:txBody>
          <a:bodyPr>
            <a:normAutofit/>
          </a:bodyPr>
          <a:lstStyle/>
          <a:p>
            <a:r>
              <a:rPr lang="ja-JP">
                <a:solidFill>
                  <a:srgbClr val="395139"/>
                </a:solidFill>
                <a:highlight>
                  <a:srgbClr val="FFFF00"/>
                </a:highlight>
                <a:ea typeface="+mj-lt"/>
                <a:cs typeface="+mj-lt"/>
              </a:rPr>
              <a:t>UTokyo Go Global 留学フェア</a:t>
            </a:r>
            <a:endParaRPr lang="en-US" altLang="ja-JP">
              <a:solidFill>
                <a:srgbClr val="395139"/>
              </a:solidFill>
              <a:highlight>
                <a:srgbClr val="FFFF00"/>
              </a:highlight>
              <a:ea typeface="Calibri Light"/>
              <a:cs typeface="Calibri Light"/>
            </a:endParaRPr>
          </a:p>
        </p:txBody>
      </p:sp>
      <p:sp>
        <p:nvSpPr>
          <p:cNvPr id="3" name="コンテンツ プレースホルダー 2">
            <a:extLst>
              <a:ext uri="{FF2B5EF4-FFF2-40B4-BE49-F238E27FC236}">
                <a16:creationId xmlns:a16="http://schemas.microsoft.com/office/drawing/2014/main" id="{3CB315A4-2804-2E87-DB46-76D5E4F9F822}"/>
              </a:ext>
            </a:extLst>
          </p:cNvPr>
          <p:cNvSpPr>
            <a:spLocks noGrp="1"/>
          </p:cNvSpPr>
          <p:nvPr>
            <p:ph idx="1"/>
          </p:nvPr>
        </p:nvSpPr>
        <p:spPr>
          <a:xfrm>
            <a:off x="368788" y="1944638"/>
            <a:ext cx="11454423" cy="3961630"/>
          </a:xfrm>
        </p:spPr>
        <p:txBody>
          <a:bodyPr vert="horz" lIns="91440" tIns="45720" rIns="91440" bIns="45720" rtlCol="0" anchor="t">
            <a:normAutofit/>
          </a:bodyPr>
          <a:lstStyle/>
          <a:p>
            <a:pPr marL="0" indent="0">
              <a:buNone/>
            </a:pPr>
            <a:r>
              <a:rPr lang="ja-JP" altLang="en-US" dirty="0">
                <a:solidFill>
                  <a:srgbClr val="395139"/>
                </a:solidFill>
                <a:ea typeface="ＭＳ Ｐゴシック"/>
                <a:cs typeface="Calibri" panose="020F0502020204030204"/>
              </a:rPr>
              <a:t>USTEPを含めて、東京大学本部の留学プログラムを</a:t>
            </a:r>
            <a:endParaRPr lang="en-US" altLang="ja-JP" dirty="0"/>
          </a:p>
          <a:p>
            <a:pPr marL="0" indent="0">
              <a:buNone/>
            </a:pPr>
            <a:r>
              <a:rPr lang="ja-JP" altLang="en-US" dirty="0">
                <a:solidFill>
                  <a:srgbClr val="395139"/>
                </a:solidFill>
                <a:ea typeface="ＭＳ Ｐゴシック"/>
                <a:cs typeface="Calibri" panose="020F0502020204030204"/>
              </a:rPr>
              <a:t>詳しく説明するイベント。</a:t>
            </a:r>
            <a:br>
              <a:rPr lang="ja-JP" altLang="en-US" dirty="0">
                <a:ea typeface="ＭＳ Ｐゴシック"/>
                <a:cs typeface="Calibri" panose="020F0502020204030204"/>
              </a:rPr>
            </a:br>
            <a:r>
              <a:rPr lang="en-US" altLang="ja-JP" dirty="0">
                <a:ea typeface="+mn-lt"/>
                <a:cs typeface="+mn-lt"/>
              </a:rPr>
              <a:t>https://www.u-tokyo.ac.jp/adm/go-global/ja/top-events-goglobal2026.html</a:t>
            </a:r>
            <a:br>
              <a:rPr lang="ja-JP" altLang="ja-JP" dirty="0">
                <a:ea typeface="+mn-lt"/>
                <a:cs typeface="+mn-lt"/>
              </a:rPr>
            </a:br>
            <a:br>
              <a:rPr lang="ja-JP" altLang="ja-JP" dirty="0">
                <a:ea typeface="+mn-lt"/>
                <a:cs typeface="+mn-lt"/>
              </a:rPr>
            </a:br>
            <a:r>
              <a:rPr lang="ja-JP" altLang="en-US" dirty="0">
                <a:solidFill>
                  <a:srgbClr val="395139"/>
                </a:solidFill>
                <a:ea typeface="ＭＳ Ｐゴシック"/>
                <a:cs typeface="+mn-lt"/>
              </a:rPr>
              <a:t>２０２６年５月２３日土曜日に開催されます。（１２：００～１７：００入退場自由）</a:t>
            </a:r>
            <a:endParaRPr lang="ja-JP" dirty="0"/>
          </a:p>
        </p:txBody>
      </p:sp>
      <p:pic>
        <p:nvPicPr>
          <p:cNvPr id="6" name="図 5">
            <a:extLst>
              <a:ext uri="{FF2B5EF4-FFF2-40B4-BE49-F238E27FC236}">
                <a16:creationId xmlns:a16="http://schemas.microsoft.com/office/drawing/2014/main" id="{0C013FF6-F23B-0B5E-477D-3E5EF51042D4}"/>
              </a:ext>
            </a:extLst>
          </p:cNvPr>
          <p:cNvPicPr>
            <a:picLocks noChangeAspect="1"/>
          </p:cNvPicPr>
          <p:nvPr/>
        </p:nvPicPr>
        <p:blipFill>
          <a:blip r:embed="rId2"/>
          <a:stretch>
            <a:fillRect/>
          </a:stretch>
        </p:blipFill>
        <p:spPr>
          <a:xfrm>
            <a:off x="9919675" y="424531"/>
            <a:ext cx="1776661" cy="1824292"/>
          </a:xfrm>
          <a:prstGeom prst="rect">
            <a:avLst/>
          </a:prstGeom>
        </p:spPr>
      </p:pic>
      <p:pic>
        <p:nvPicPr>
          <p:cNvPr id="4" name="Picture 3" descr="5月17日(土)に、駒場キャンパスにてGO GLOBAL東大留学フェア2025を開催しました。 たくさんのご来場ありがとうございました！ GlobE  hosted GO GLOBAL UTokyo Study Abroad Fair 2025 on Komaba campus on  Saturday, May 17, 2025. Thank you very much for your ...">
            <a:extLst>
              <a:ext uri="{FF2B5EF4-FFF2-40B4-BE49-F238E27FC236}">
                <a16:creationId xmlns:a16="http://schemas.microsoft.com/office/drawing/2014/main" id="{38CF5FF5-4838-5634-2B8D-1E8B63C0E763}"/>
              </a:ext>
            </a:extLst>
          </p:cNvPr>
          <p:cNvPicPr>
            <a:picLocks noChangeAspect="1"/>
          </p:cNvPicPr>
          <p:nvPr/>
        </p:nvPicPr>
        <p:blipFill>
          <a:blip r:embed="rId3"/>
          <a:stretch>
            <a:fillRect/>
          </a:stretch>
        </p:blipFill>
        <p:spPr>
          <a:xfrm>
            <a:off x="874959" y="4424899"/>
            <a:ext cx="2628900" cy="1743075"/>
          </a:xfrm>
          <a:prstGeom prst="rect">
            <a:avLst/>
          </a:prstGeom>
        </p:spPr>
      </p:pic>
      <p:pic>
        <p:nvPicPr>
          <p:cNvPr id="5" name="Picture 4" descr="5月17日(土)に、駒場キャンパスにてGO GLOBAL東大留学フェア2025を開催しました。 たくさんのご来場ありがとうございました！ GlobE  hosted GO GLOBAL UTokyo Study Abroad Fair 2025 on Komaba campus on  Saturday, May 17, 2025. Thank you very much for your ...">
            <a:extLst>
              <a:ext uri="{FF2B5EF4-FFF2-40B4-BE49-F238E27FC236}">
                <a16:creationId xmlns:a16="http://schemas.microsoft.com/office/drawing/2014/main" id="{4C06C5E8-55C4-90CA-4FB3-4720C0B27AA5}"/>
              </a:ext>
            </a:extLst>
          </p:cNvPr>
          <p:cNvPicPr>
            <a:picLocks noChangeAspect="1"/>
          </p:cNvPicPr>
          <p:nvPr/>
        </p:nvPicPr>
        <p:blipFill>
          <a:blip r:embed="rId4"/>
          <a:srcRect t="2245" r="23673" b="-2862"/>
          <a:stretch>
            <a:fillRect/>
          </a:stretch>
        </p:blipFill>
        <p:spPr>
          <a:xfrm>
            <a:off x="9235493" y="4463926"/>
            <a:ext cx="2006551" cy="1753837"/>
          </a:xfrm>
          <a:prstGeom prst="rect">
            <a:avLst/>
          </a:prstGeom>
        </p:spPr>
      </p:pic>
      <p:pic>
        <p:nvPicPr>
          <p:cNvPr id="7" name="Picture 6" descr="東大留学フェア2024イベントレポート（日） | 海外留学・国際交流情報">
            <a:extLst>
              <a:ext uri="{FF2B5EF4-FFF2-40B4-BE49-F238E27FC236}">
                <a16:creationId xmlns:a16="http://schemas.microsoft.com/office/drawing/2014/main" id="{E0CE0074-6823-826A-4DD0-0F7E72A052DB}"/>
              </a:ext>
            </a:extLst>
          </p:cNvPr>
          <p:cNvPicPr>
            <a:picLocks noChangeAspect="1"/>
          </p:cNvPicPr>
          <p:nvPr/>
        </p:nvPicPr>
        <p:blipFill>
          <a:blip r:embed="rId5"/>
          <a:stretch>
            <a:fillRect/>
          </a:stretch>
        </p:blipFill>
        <p:spPr>
          <a:xfrm>
            <a:off x="3855076" y="4382037"/>
            <a:ext cx="2743200" cy="1828800"/>
          </a:xfrm>
          <a:prstGeom prst="rect">
            <a:avLst/>
          </a:prstGeom>
        </p:spPr>
      </p:pic>
      <p:pic>
        <p:nvPicPr>
          <p:cNvPr id="8" name="Picture 7" descr="5月17日(土)に、駒場キャンパスにてGO GLOBAL東大留学フェア2025を開催しました。 たくさんのご来場ありがとうございました！ GlobE  hosted GO GLOBAL UTokyo Study Abroad Fair 2025 on Komaba campus on  Saturday, May 17, 2025. Thank you very much for your ...">
            <a:extLst>
              <a:ext uri="{FF2B5EF4-FFF2-40B4-BE49-F238E27FC236}">
                <a16:creationId xmlns:a16="http://schemas.microsoft.com/office/drawing/2014/main" id="{E8DEBA9B-40EF-B1A2-5283-9150A158195E}"/>
              </a:ext>
            </a:extLst>
          </p:cNvPr>
          <p:cNvPicPr>
            <a:picLocks noChangeAspect="1"/>
          </p:cNvPicPr>
          <p:nvPr/>
        </p:nvPicPr>
        <p:blipFill>
          <a:blip r:embed="rId6"/>
          <a:srcRect l="18367" t="-204" r="408" b="-413"/>
          <a:stretch>
            <a:fillRect/>
          </a:stretch>
        </p:blipFill>
        <p:spPr>
          <a:xfrm>
            <a:off x="6814736" y="4432084"/>
            <a:ext cx="2127577" cy="1753837"/>
          </a:xfrm>
          <a:prstGeom prst="rect">
            <a:avLst/>
          </a:prstGeom>
        </p:spPr>
      </p:pic>
    </p:spTree>
    <p:extLst>
      <p:ext uri="{BB962C8B-B14F-4D97-AF65-F5344CB8AC3E}">
        <p14:creationId xmlns:p14="http://schemas.microsoft.com/office/powerpoint/2010/main" val="1689004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72839" y="249660"/>
            <a:ext cx="7391400" cy="838200"/>
          </a:xfrm>
        </p:spPr>
        <p:txBody>
          <a:bodyPr>
            <a:normAutofit/>
          </a:bodyPr>
          <a:lstStyle/>
          <a:p>
            <a:r>
              <a:rPr lang="ja-JP" altLang="en-US" sz="3600"/>
              <a:t>情報理工プログラム：</a:t>
            </a:r>
            <a:r>
              <a:rPr lang="ja-JP" altLang="en-US">
                <a:solidFill>
                  <a:srgbClr val="CC6600"/>
                </a:solidFill>
              </a:rPr>
              <a:t>対象大学</a:t>
            </a:r>
            <a:endParaRPr lang="th-TH">
              <a:solidFill>
                <a:srgbClr val="CC6600"/>
              </a:solidFill>
            </a:endParaRPr>
          </a:p>
        </p:txBody>
      </p:sp>
      <p:sp>
        <p:nvSpPr>
          <p:cNvPr id="4" name="スライド番号プレースホルダー 3"/>
          <p:cNvSpPr>
            <a:spLocks noGrp="1"/>
          </p:cNvSpPr>
          <p:nvPr>
            <p:ph type="sldNum" sz="quarter" idx="12"/>
          </p:nvPr>
        </p:nvSpPr>
        <p:spPr/>
        <p:txBody>
          <a:bodyPr/>
          <a:lstStyle/>
          <a:p>
            <a:pPr>
              <a:defRPr/>
            </a:pPr>
            <a:fld id="{5A109EDD-E147-4971-9C90-1362333B3EA6}" type="slidenum">
              <a:rPr lang="en-US" altLang="ja-JP" smtClean="0"/>
              <a:pPr>
                <a:defRPr/>
              </a:pPr>
              <a:t>12</a:t>
            </a:fld>
            <a:endParaRPr lang="en-US" altLang="ja-JP"/>
          </a:p>
        </p:txBody>
      </p:sp>
      <p:sp>
        <p:nvSpPr>
          <p:cNvPr id="5" name="タイトル 1"/>
          <p:cNvSpPr txBox="1">
            <a:spLocks/>
          </p:cNvSpPr>
          <p:nvPr/>
        </p:nvSpPr>
        <p:spPr bwMode="auto">
          <a:xfrm>
            <a:off x="922239" y="1049760"/>
            <a:ext cx="7658411" cy="95569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pitchFamily="34" charset="0"/>
              </a:defRPr>
            </a:lvl2pPr>
            <a:lvl3pPr algn="l" rtl="0" eaLnBrk="0" fontAlgn="base" hangingPunct="0">
              <a:spcBef>
                <a:spcPct val="0"/>
              </a:spcBef>
              <a:spcAft>
                <a:spcPct val="0"/>
              </a:spcAft>
              <a:defRPr sz="4400">
                <a:solidFill>
                  <a:schemeClr val="tx1"/>
                </a:solidFill>
                <a:latin typeface="Arial" pitchFamily="34" charset="0"/>
              </a:defRPr>
            </a:lvl3pPr>
            <a:lvl4pPr algn="l" rtl="0" eaLnBrk="0" fontAlgn="base" hangingPunct="0">
              <a:spcBef>
                <a:spcPct val="0"/>
              </a:spcBef>
              <a:spcAft>
                <a:spcPct val="0"/>
              </a:spcAft>
              <a:defRPr sz="4400">
                <a:solidFill>
                  <a:schemeClr val="tx1"/>
                </a:solidFill>
                <a:latin typeface="Arial" pitchFamily="34" charset="0"/>
              </a:defRPr>
            </a:lvl4pPr>
            <a:lvl5pPr algn="l" rtl="0" eaLnBrk="0" fontAlgn="base" hangingPunct="0">
              <a:spcBef>
                <a:spcPct val="0"/>
              </a:spcBef>
              <a:spcAft>
                <a:spcPct val="0"/>
              </a:spcAft>
              <a:defRPr sz="4400">
                <a:solidFill>
                  <a:schemeClr val="tx1"/>
                </a:solidFill>
                <a:latin typeface="Arial" pitchFamily="34" charset="0"/>
              </a:defRPr>
            </a:lvl5pPr>
            <a:lvl6pPr marL="457200" algn="l" rtl="0" fontAlgn="base">
              <a:spcBef>
                <a:spcPct val="0"/>
              </a:spcBef>
              <a:spcAft>
                <a:spcPct val="0"/>
              </a:spcAft>
              <a:defRPr sz="4400">
                <a:solidFill>
                  <a:schemeClr val="tx1"/>
                </a:solidFill>
                <a:latin typeface="Arial" pitchFamily="34" charset="0"/>
              </a:defRPr>
            </a:lvl6pPr>
            <a:lvl7pPr marL="914400" algn="l" rtl="0" fontAlgn="base">
              <a:spcBef>
                <a:spcPct val="0"/>
              </a:spcBef>
              <a:spcAft>
                <a:spcPct val="0"/>
              </a:spcAft>
              <a:defRPr sz="4400">
                <a:solidFill>
                  <a:schemeClr val="tx1"/>
                </a:solidFill>
                <a:latin typeface="Arial" pitchFamily="34" charset="0"/>
              </a:defRPr>
            </a:lvl7pPr>
            <a:lvl8pPr marL="1371600" algn="l" rtl="0" fontAlgn="base">
              <a:spcBef>
                <a:spcPct val="0"/>
              </a:spcBef>
              <a:spcAft>
                <a:spcPct val="0"/>
              </a:spcAft>
              <a:defRPr sz="4400">
                <a:solidFill>
                  <a:schemeClr val="tx1"/>
                </a:solidFill>
                <a:latin typeface="Arial" pitchFamily="34" charset="0"/>
              </a:defRPr>
            </a:lvl8pPr>
            <a:lvl9pPr marL="1828800" algn="l" rtl="0" fontAlgn="base">
              <a:spcBef>
                <a:spcPct val="0"/>
              </a:spcBef>
              <a:spcAft>
                <a:spcPct val="0"/>
              </a:spcAft>
              <a:defRPr sz="4400">
                <a:solidFill>
                  <a:schemeClr val="tx1"/>
                </a:solidFill>
                <a:latin typeface="Arial" pitchFamily="34" charset="0"/>
              </a:defRPr>
            </a:lvl9pPr>
          </a:lstStyle>
          <a:p>
            <a:r>
              <a:rPr kumimoji="0" lang="ja-JP" altLang="en-US" sz="2800" kern="0"/>
              <a:t>ドイツ</a:t>
            </a:r>
            <a:endParaRPr kumimoji="0" lang="th-TH" sz="2800" kern="0"/>
          </a:p>
        </p:txBody>
      </p:sp>
      <p:sp>
        <p:nvSpPr>
          <p:cNvPr id="7" name="正方形/長方形 6"/>
          <p:cNvSpPr/>
          <p:nvPr/>
        </p:nvSpPr>
        <p:spPr>
          <a:xfrm>
            <a:off x="2535695" y="1296775"/>
            <a:ext cx="8273061" cy="461665"/>
          </a:xfrm>
          <a:prstGeom prst="rect">
            <a:avLst/>
          </a:prstGeom>
        </p:spPr>
        <p:txBody>
          <a:bodyPr wrap="square">
            <a:spAutoFit/>
          </a:bodyPr>
          <a:lstStyle/>
          <a:p>
            <a:r>
              <a:rPr lang="ja-JP" altLang="en-US" sz="2400"/>
              <a:t>ウルム大学、ダルムシュタット工科大学、ミュンヘン工科大学</a:t>
            </a:r>
            <a:endParaRPr lang="en-US" altLang="ja-JP" sz="2400"/>
          </a:p>
        </p:txBody>
      </p:sp>
      <p:sp>
        <p:nvSpPr>
          <p:cNvPr id="8" name="タイトル 1"/>
          <p:cNvSpPr txBox="1">
            <a:spLocks/>
          </p:cNvSpPr>
          <p:nvPr/>
        </p:nvSpPr>
        <p:spPr bwMode="auto">
          <a:xfrm>
            <a:off x="922237" y="1780944"/>
            <a:ext cx="7658411" cy="95569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pitchFamily="34" charset="0"/>
              </a:defRPr>
            </a:lvl2pPr>
            <a:lvl3pPr algn="l" rtl="0" eaLnBrk="0" fontAlgn="base" hangingPunct="0">
              <a:spcBef>
                <a:spcPct val="0"/>
              </a:spcBef>
              <a:spcAft>
                <a:spcPct val="0"/>
              </a:spcAft>
              <a:defRPr sz="4400">
                <a:solidFill>
                  <a:schemeClr val="tx1"/>
                </a:solidFill>
                <a:latin typeface="Arial" pitchFamily="34" charset="0"/>
              </a:defRPr>
            </a:lvl3pPr>
            <a:lvl4pPr algn="l" rtl="0" eaLnBrk="0" fontAlgn="base" hangingPunct="0">
              <a:spcBef>
                <a:spcPct val="0"/>
              </a:spcBef>
              <a:spcAft>
                <a:spcPct val="0"/>
              </a:spcAft>
              <a:defRPr sz="4400">
                <a:solidFill>
                  <a:schemeClr val="tx1"/>
                </a:solidFill>
                <a:latin typeface="Arial" pitchFamily="34" charset="0"/>
              </a:defRPr>
            </a:lvl4pPr>
            <a:lvl5pPr algn="l" rtl="0" eaLnBrk="0" fontAlgn="base" hangingPunct="0">
              <a:spcBef>
                <a:spcPct val="0"/>
              </a:spcBef>
              <a:spcAft>
                <a:spcPct val="0"/>
              </a:spcAft>
              <a:defRPr sz="4400">
                <a:solidFill>
                  <a:schemeClr val="tx1"/>
                </a:solidFill>
                <a:latin typeface="Arial" pitchFamily="34" charset="0"/>
              </a:defRPr>
            </a:lvl5pPr>
            <a:lvl6pPr marL="457200" algn="l" rtl="0" fontAlgn="base">
              <a:spcBef>
                <a:spcPct val="0"/>
              </a:spcBef>
              <a:spcAft>
                <a:spcPct val="0"/>
              </a:spcAft>
              <a:defRPr sz="4400">
                <a:solidFill>
                  <a:schemeClr val="tx1"/>
                </a:solidFill>
                <a:latin typeface="Arial" pitchFamily="34" charset="0"/>
              </a:defRPr>
            </a:lvl6pPr>
            <a:lvl7pPr marL="914400" algn="l" rtl="0" fontAlgn="base">
              <a:spcBef>
                <a:spcPct val="0"/>
              </a:spcBef>
              <a:spcAft>
                <a:spcPct val="0"/>
              </a:spcAft>
              <a:defRPr sz="4400">
                <a:solidFill>
                  <a:schemeClr val="tx1"/>
                </a:solidFill>
                <a:latin typeface="Arial" pitchFamily="34" charset="0"/>
              </a:defRPr>
            </a:lvl7pPr>
            <a:lvl8pPr marL="1371600" algn="l" rtl="0" fontAlgn="base">
              <a:spcBef>
                <a:spcPct val="0"/>
              </a:spcBef>
              <a:spcAft>
                <a:spcPct val="0"/>
              </a:spcAft>
              <a:defRPr sz="4400">
                <a:solidFill>
                  <a:schemeClr val="tx1"/>
                </a:solidFill>
                <a:latin typeface="Arial" pitchFamily="34" charset="0"/>
              </a:defRPr>
            </a:lvl8pPr>
            <a:lvl9pPr marL="1828800" algn="l" rtl="0" fontAlgn="base">
              <a:spcBef>
                <a:spcPct val="0"/>
              </a:spcBef>
              <a:spcAft>
                <a:spcPct val="0"/>
              </a:spcAft>
              <a:defRPr sz="4400">
                <a:solidFill>
                  <a:schemeClr val="tx1"/>
                </a:solidFill>
                <a:latin typeface="Arial" pitchFamily="34" charset="0"/>
              </a:defRPr>
            </a:lvl9pPr>
          </a:lstStyle>
          <a:p>
            <a:r>
              <a:rPr kumimoji="0" lang="ja-JP" altLang="en-US" sz="2800" kern="0"/>
              <a:t>フランス</a:t>
            </a:r>
            <a:endParaRPr kumimoji="0" lang="th-TH" sz="2800" kern="0"/>
          </a:p>
        </p:txBody>
      </p:sp>
      <p:sp>
        <p:nvSpPr>
          <p:cNvPr id="9" name="正方形/長方形 8"/>
          <p:cNvSpPr/>
          <p:nvPr/>
        </p:nvSpPr>
        <p:spPr>
          <a:xfrm>
            <a:off x="2535694" y="1986947"/>
            <a:ext cx="8273061" cy="461665"/>
          </a:xfrm>
          <a:prstGeom prst="rect">
            <a:avLst/>
          </a:prstGeom>
        </p:spPr>
        <p:txBody>
          <a:bodyPr wrap="square" lIns="91440" tIns="45720" rIns="91440" bIns="45720" anchor="t">
            <a:spAutoFit/>
          </a:bodyPr>
          <a:lstStyle/>
          <a:p>
            <a:r>
              <a:rPr lang="en-US" altLang="ja-JP" sz="2400">
                <a:latin typeface="+mj-lt"/>
                <a:ea typeface="ＭＳ Ｐゴシック"/>
              </a:rPr>
              <a:t>ENS</a:t>
            </a:r>
            <a:r>
              <a:rPr lang="ja-JP" altLang="en-US" sz="2400">
                <a:latin typeface="+mj-lt"/>
                <a:ea typeface="ＭＳ Ｐゴシック"/>
              </a:rPr>
              <a:t> パリサクレ、</a:t>
            </a:r>
            <a:r>
              <a:rPr lang="en-GB" altLang="ja-JP" sz="2400">
                <a:latin typeface="+mj-lt"/>
                <a:ea typeface="ＭＳ Ｐゴシック"/>
              </a:rPr>
              <a:t> </a:t>
            </a:r>
            <a:r>
              <a:rPr lang="en-GB" altLang="ja-JP" sz="2400" err="1">
                <a:latin typeface="+mj-lt"/>
                <a:ea typeface="ＭＳ Ｐゴシック"/>
              </a:rPr>
              <a:t>CentraleSupélec</a:t>
            </a:r>
            <a:r>
              <a:rPr lang="ja-JP" altLang="en-US" sz="2400">
                <a:latin typeface="+mj-lt"/>
                <a:ea typeface="ＭＳ Ｐゴシック"/>
              </a:rPr>
              <a:t>、</a:t>
            </a:r>
            <a:r>
              <a:rPr lang="en-US" altLang="ja-JP" sz="2400">
                <a:latin typeface="+mj-lt"/>
                <a:ea typeface="ＭＳ Ｐゴシック"/>
              </a:rPr>
              <a:t>INSA</a:t>
            </a:r>
            <a:r>
              <a:rPr lang="ja-JP" altLang="en-US" sz="2400">
                <a:latin typeface="+mj-lt"/>
                <a:ea typeface="ＭＳ Ｐゴシック"/>
              </a:rPr>
              <a:t> </a:t>
            </a:r>
            <a:r>
              <a:rPr lang="en-US" altLang="ja-JP" sz="2400">
                <a:latin typeface="+mj-lt"/>
                <a:ea typeface="ＭＳ Ｐゴシック"/>
              </a:rPr>
              <a:t>Lyon</a:t>
            </a:r>
            <a:r>
              <a:rPr lang="ja-JP" altLang="en-US" sz="2400">
                <a:latin typeface="+mj-lt"/>
                <a:ea typeface="ＭＳ Ｐゴシック"/>
              </a:rPr>
              <a:t>、ソルボンヌ大学</a:t>
            </a:r>
            <a:endParaRPr lang="en-US" altLang="ja-JP" sz="2400" b="1" u="sng">
              <a:latin typeface="+mj-lt"/>
            </a:endParaRPr>
          </a:p>
        </p:txBody>
      </p:sp>
      <p:sp>
        <p:nvSpPr>
          <p:cNvPr id="10" name="タイトル 1"/>
          <p:cNvSpPr txBox="1">
            <a:spLocks/>
          </p:cNvSpPr>
          <p:nvPr/>
        </p:nvSpPr>
        <p:spPr bwMode="auto">
          <a:xfrm>
            <a:off x="950813" y="3116626"/>
            <a:ext cx="7658411" cy="95569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pitchFamily="34" charset="0"/>
              </a:defRPr>
            </a:lvl2pPr>
            <a:lvl3pPr algn="l" rtl="0" eaLnBrk="0" fontAlgn="base" hangingPunct="0">
              <a:spcBef>
                <a:spcPct val="0"/>
              </a:spcBef>
              <a:spcAft>
                <a:spcPct val="0"/>
              </a:spcAft>
              <a:defRPr sz="4400">
                <a:solidFill>
                  <a:schemeClr val="tx1"/>
                </a:solidFill>
                <a:latin typeface="Arial" pitchFamily="34" charset="0"/>
              </a:defRPr>
            </a:lvl3pPr>
            <a:lvl4pPr algn="l" rtl="0" eaLnBrk="0" fontAlgn="base" hangingPunct="0">
              <a:spcBef>
                <a:spcPct val="0"/>
              </a:spcBef>
              <a:spcAft>
                <a:spcPct val="0"/>
              </a:spcAft>
              <a:defRPr sz="4400">
                <a:solidFill>
                  <a:schemeClr val="tx1"/>
                </a:solidFill>
                <a:latin typeface="Arial" pitchFamily="34" charset="0"/>
              </a:defRPr>
            </a:lvl4pPr>
            <a:lvl5pPr algn="l" rtl="0" eaLnBrk="0" fontAlgn="base" hangingPunct="0">
              <a:spcBef>
                <a:spcPct val="0"/>
              </a:spcBef>
              <a:spcAft>
                <a:spcPct val="0"/>
              </a:spcAft>
              <a:defRPr sz="4400">
                <a:solidFill>
                  <a:schemeClr val="tx1"/>
                </a:solidFill>
                <a:latin typeface="Arial" pitchFamily="34" charset="0"/>
              </a:defRPr>
            </a:lvl5pPr>
            <a:lvl6pPr marL="457200" algn="l" rtl="0" fontAlgn="base">
              <a:spcBef>
                <a:spcPct val="0"/>
              </a:spcBef>
              <a:spcAft>
                <a:spcPct val="0"/>
              </a:spcAft>
              <a:defRPr sz="4400">
                <a:solidFill>
                  <a:schemeClr val="tx1"/>
                </a:solidFill>
                <a:latin typeface="Arial" pitchFamily="34" charset="0"/>
              </a:defRPr>
            </a:lvl6pPr>
            <a:lvl7pPr marL="914400" algn="l" rtl="0" fontAlgn="base">
              <a:spcBef>
                <a:spcPct val="0"/>
              </a:spcBef>
              <a:spcAft>
                <a:spcPct val="0"/>
              </a:spcAft>
              <a:defRPr sz="4400">
                <a:solidFill>
                  <a:schemeClr val="tx1"/>
                </a:solidFill>
                <a:latin typeface="Arial" pitchFamily="34" charset="0"/>
              </a:defRPr>
            </a:lvl7pPr>
            <a:lvl8pPr marL="1371600" algn="l" rtl="0" fontAlgn="base">
              <a:spcBef>
                <a:spcPct val="0"/>
              </a:spcBef>
              <a:spcAft>
                <a:spcPct val="0"/>
              </a:spcAft>
              <a:defRPr sz="4400">
                <a:solidFill>
                  <a:schemeClr val="tx1"/>
                </a:solidFill>
                <a:latin typeface="Arial" pitchFamily="34" charset="0"/>
              </a:defRPr>
            </a:lvl8pPr>
            <a:lvl9pPr marL="1828800" algn="l" rtl="0" fontAlgn="base">
              <a:spcBef>
                <a:spcPct val="0"/>
              </a:spcBef>
              <a:spcAft>
                <a:spcPct val="0"/>
              </a:spcAft>
              <a:defRPr sz="4400">
                <a:solidFill>
                  <a:schemeClr val="tx1"/>
                </a:solidFill>
                <a:latin typeface="Arial" pitchFamily="34" charset="0"/>
              </a:defRPr>
            </a:lvl9pPr>
          </a:lstStyle>
          <a:p>
            <a:r>
              <a:rPr kumimoji="0" lang="ja-JP" altLang="en-US" sz="2800" kern="0"/>
              <a:t>他欧州</a:t>
            </a:r>
            <a:endParaRPr kumimoji="0" lang="th-TH" sz="2800" kern="0"/>
          </a:p>
        </p:txBody>
      </p:sp>
      <p:sp>
        <p:nvSpPr>
          <p:cNvPr id="11" name="正方形/長方形 10"/>
          <p:cNvSpPr/>
          <p:nvPr/>
        </p:nvSpPr>
        <p:spPr>
          <a:xfrm>
            <a:off x="2536727" y="2816717"/>
            <a:ext cx="9313305" cy="1569660"/>
          </a:xfrm>
          <a:prstGeom prst="rect">
            <a:avLst/>
          </a:prstGeom>
        </p:spPr>
        <p:txBody>
          <a:bodyPr wrap="square" lIns="91440" tIns="45720" rIns="91440" bIns="45720" anchor="t">
            <a:spAutoFit/>
          </a:bodyPr>
          <a:lstStyle/>
          <a:p>
            <a:r>
              <a:rPr lang="ja-JP" altLang="en-US" sz="2400">
                <a:latin typeface="+mj-lt"/>
                <a:ea typeface="ＭＳ Ｐゴシック"/>
              </a:rPr>
              <a:t>ウィーン工科大学（オーストリア）、チューリッヒ大学（スイス）、</a:t>
            </a:r>
            <a:br>
              <a:rPr lang="en-US" altLang="ja-JP" sz="2400">
                <a:latin typeface="+mj-lt"/>
              </a:rPr>
            </a:br>
            <a:r>
              <a:rPr lang="ja-JP" altLang="en-US" sz="2400">
                <a:latin typeface="+mj-lt"/>
                <a:ea typeface="ＭＳ Ｐゴシック"/>
              </a:rPr>
              <a:t>デンマーク工科大学、ノルウェー工科自然科学大学（ノルウェー）、</a:t>
            </a:r>
            <a:endParaRPr lang="en-US" altLang="ja-JP" sz="2400">
              <a:latin typeface="+mj-lt"/>
              <a:ea typeface="ＭＳ Ｐゴシック" panose="020B0600070205080204" pitchFamily="34" charset="-128"/>
            </a:endParaRPr>
          </a:p>
          <a:p>
            <a:r>
              <a:rPr lang="ja-JP" altLang="en-US" sz="2400">
                <a:latin typeface="+mj-lt"/>
                <a:ea typeface="ＭＳ Ｐゴシック"/>
              </a:rPr>
              <a:t>アールト大学（フィンランド）、トレント大学（イタリア）、</a:t>
            </a:r>
            <a:endParaRPr lang="en-US" altLang="ja-JP" sz="2400">
              <a:latin typeface="+mj-lt"/>
              <a:ea typeface="ＭＳ Ｐゴシック"/>
            </a:endParaRPr>
          </a:p>
          <a:p>
            <a:r>
              <a:rPr lang="ja-JP" altLang="en-US" sz="2400">
                <a:latin typeface="+mj-lt"/>
                <a:ea typeface="ＭＳ Ｐゴシック"/>
              </a:rPr>
              <a:t>トリノ工科大学（イタリア）</a:t>
            </a:r>
            <a:endParaRPr lang="en-US" altLang="ja-JP" sz="2400">
              <a:latin typeface="+mj-lt"/>
              <a:ea typeface="ＭＳ Ｐゴシック"/>
              <a:cs typeface="Calibri Light"/>
            </a:endParaRPr>
          </a:p>
        </p:txBody>
      </p:sp>
      <p:sp>
        <p:nvSpPr>
          <p:cNvPr id="12" name="タイトル 1"/>
          <p:cNvSpPr txBox="1">
            <a:spLocks/>
          </p:cNvSpPr>
          <p:nvPr/>
        </p:nvSpPr>
        <p:spPr bwMode="auto">
          <a:xfrm>
            <a:off x="922237" y="5027911"/>
            <a:ext cx="7658411" cy="95569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defPPr>
              <a:defRPr lang="th-TH"/>
            </a:defPPr>
            <a:lvl1pPr algn="l" rtl="0" fontAlgn="base">
              <a:spcBef>
                <a:spcPct val="0"/>
              </a:spcBef>
              <a:spcAft>
                <a:spcPct val="0"/>
              </a:spcAft>
              <a:defRPr kumimoji="1" sz="2400" kern="1200" baseline="-25000">
                <a:solidFill>
                  <a:schemeClr val="tx1"/>
                </a:solidFill>
                <a:latin typeface="Times New Roman" pitchFamily="18" charset="0"/>
                <a:ea typeface="ＭＳ Ｐゴシック" charset="-128"/>
                <a:cs typeface="Angsana New" pitchFamily="18" charset="-34"/>
              </a:defRPr>
            </a:lvl1pPr>
            <a:lvl2pPr marL="457200" algn="l" rtl="0" fontAlgn="base">
              <a:spcBef>
                <a:spcPct val="0"/>
              </a:spcBef>
              <a:spcAft>
                <a:spcPct val="0"/>
              </a:spcAft>
              <a:defRPr kumimoji="1" sz="2400" kern="1200" baseline="-25000">
                <a:solidFill>
                  <a:schemeClr val="tx1"/>
                </a:solidFill>
                <a:latin typeface="Times New Roman" pitchFamily="18" charset="0"/>
                <a:ea typeface="ＭＳ Ｐゴシック" charset="-128"/>
                <a:cs typeface="Angsana New" pitchFamily="18" charset="-34"/>
              </a:defRPr>
            </a:lvl2pPr>
            <a:lvl3pPr marL="914400" algn="l" rtl="0" fontAlgn="base">
              <a:spcBef>
                <a:spcPct val="0"/>
              </a:spcBef>
              <a:spcAft>
                <a:spcPct val="0"/>
              </a:spcAft>
              <a:defRPr kumimoji="1" sz="2400" kern="1200" baseline="-25000">
                <a:solidFill>
                  <a:schemeClr val="tx1"/>
                </a:solidFill>
                <a:latin typeface="Times New Roman" pitchFamily="18" charset="0"/>
                <a:ea typeface="ＭＳ Ｐゴシック" charset="-128"/>
                <a:cs typeface="Angsana New" pitchFamily="18" charset="-34"/>
              </a:defRPr>
            </a:lvl3pPr>
            <a:lvl4pPr marL="1371600" algn="l" rtl="0" fontAlgn="base">
              <a:spcBef>
                <a:spcPct val="0"/>
              </a:spcBef>
              <a:spcAft>
                <a:spcPct val="0"/>
              </a:spcAft>
              <a:defRPr kumimoji="1" sz="2400" kern="1200" baseline="-25000">
                <a:solidFill>
                  <a:schemeClr val="tx1"/>
                </a:solidFill>
                <a:latin typeface="Times New Roman" pitchFamily="18" charset="0"/>
                <a:ea typeface="ＭＳ Ｐゴシック" charset="-128"/>
                <a:cs typeface="Angsana New" pitchFamily="18" charset="-34"/>
              </a:defRPr>
            </a:lvl4pPr>
            <a:lvl5pPr marL="1828800" algn="l" rtl="0" fontAlgn="base">
              <a:spcBef>
                <a:spcPct val="0"/>
              </a:spcBef>
              <a:spcAft>
                <a:spcPct val="0"/>
              </a:spcAft>
              <a:defRPr kumimoji="1" sz="2400" kern="1200" baseline="-25000">
                <a:solidFill>
                  <a:schemeClr val="tx1"/>
                </a:solidFill>
                <a:latin typeface="Times New Roman" pitchFamily="18" charset="0"/>
                <a:ea typeface="ＭＳ Ｐゴシック" charset="-128"/>
                <a:cs typeface="Angsana New" pitchFamily="18" charset="-34"/>
              </a:defRPr>
            </a:lvl5pPr>
            <a:lvl6pPr marL="2286000" algn="l" defTabSz="914400" rtl="0" eaLnBrk="1" latinLnBrk="0" hangingPunct="1">
              <a:defRPr kumimoji="1" sz="2400" kern="1200" baseline="-25000">
                <a:solidFill>
                  <a:schemeClr val="tx1"/>
                </a:solidFill>
                <a:latin typeface="Times New Roman" pitchFamily="18" charset="0"/>
                <a:ea typeface="ＭＳ Ｐゴシック" charset="-128"/>
                <a:cs typeface="Angsana New" pitchFamily="18" charset="-34"/>
              </a:defRPr>
            </a:lvl6pPr>
            <a:lvl7pPr marL="2743200" algn="l" defTabSz="914400" rtl="0" eaLnBrk="1" latinLnBrk="0" hangingPunct="1">
              <a:defRPr kumimoji="1" sz="2400" kern="1200" baseline="-25000">
                <a:solidFill>
                  <a:schemeClr val="tx1"/>
                </a:solidFill>
                <a:latin typeface="Times New Roman" pitchFamily="18" charset="0"/>
                <a:ea typeface="ＭＳ Ｐゴシック" charset="-128"/>
                <a:cs typeface="Angsana New" pitchFamily="18" charset="-34"/>
              </a:defRPr>
            </a:lvl7pPr>
            <a:lvl8pPr marL="3200400" algn="l" defTabSz="914400" rtl="0" eaLnBrk="1" latinLnBrk="0" hangingPunct="1">
              <a:defRPr kumimoji="1" sz="2400" kern="1200" baseline="-25000">
                <a:solidFill>
                  <a:schemeClr val="tx1"/>
                </a:solidFill>
                <a:latin typeface="Times New Roman" pitchFamily="18" charset="0"/>
                <a:ea typeface="ＭＳ Ｐゴシック" charset="-128"/>
                <a:cs typeface="Angsana New" pitchFamily="18" charset="-34"/>
              </a:defRPr>
            </a:lvl8pPr>
            <a:lvl9pPr marL="3657600" algn="l" defTabSz="914400" rtl="0" eaLnBrk="1" latinLnBrk="0" hangingPunct="1">
              <a:defRPr kumimoji="1" sz="2400" kern="1200" baseline="-25000">
                <a:solidFill>
                  <a:schemeClr val="tx1"/>
                </a:solidFill>
                <a:latin typeface="Times New Roman" pitchFamily="18" charset="0"/>
                <a:ea typeface="ＭＳ Ｐゴシック" charset="-128"/>
                <a:cs typeface="Angsana New" pitchFamily="18" charset="-34"/>
              </a:defRPr>
            </a:lvl9pPr>
          </a:lstStyle>
          <a:p>
            <a:r>
              <a:rPr kumimoji="0" lang="ja-JP" altLang="en-US" sz="2800" kern="0" baseline="0"/>
              <a:t>アジア</a:t>
            </a:r>
            <a:endParaRPr kumimoji="0" lang="th-TH" sz="2800" kern="0" baseline="0"/>
          </a:p>
        </p:txBody>
      </p:sp>
      <p:sp>
        <p:nvSpPr>
          <p:cNvPr id="13" name="正方形/長方形 12"/>
          <p:cNvSpPr/>
          <p:nvPr/>
        </p:nvSpPr>
        <p:spPr>
          <a:xfrm>
            <a:off x="2535694" y="4907761"/>
            <a:ext cx="8628664" cy="1200329"/>
          </a:xfrm>
          <a:prstGeom prst="rect">
            <a:avLst/>
          </a:prstGeom>
        </p:spPr>
        <p:txBody>
          <a:bodyPr wrap="square" lIns="91440" tIns="45720" rIns="91440" bIns="45720" anchor="t">
            <a:spAutoFit/>
          </a:bodyPr>
          <a:lstStyle>
            <a:defPPr>
              <a:defRPr lang="th-TH"/>
            </a:defPPr>
            <a:lvl1pPr algn="l" rtl="0" fontAlgn="base">
              <a:spcBef>
                <a:spcPct val="0"/>
              </a:spcBef>
              <a:spcAft>
                <a:spcPct val="0"/>
              </a:spcAft>
              <a:defRPr kumimoji="1" sz="2400" kern="1200" baseline="-25000">
                <a:solidFill>
                  <a:schemeClr val="tx1"/>
                </a:solidFill>
                <a:latin typeface="Times New Roman" pitchFamily="18" charset="0"/>
                <a:ea typeface="ＭＳ Ｐゴシック" charset="-128"/>
                <a:cs typeface="Angsana New" pitchFamily="18" charset="-34"/>
              </a:defRPr>
            </a:lvl1pPr>
            <a:lvl2pPr marL="457200" algn="l" rtl="0" fontAlgn="base">
              <a:spcBef>
                <a:spcPct val="0"/>
              </a:spcBef>
              <a:spcAft>
                <a:spcPct val="0"/>
              </a:spcAft>
              <a:defRPr kumimoji="1" sz="2400" kern="1200" baseline="-25000">
                <a:solidFill>
                  <a:schemeClr val="tx1"/>
                </a:solidFill>
                <a:latin typeface="Times New Roman" pitchFamily="18" charset="0"/>
                <a:ea typeface="ＭＳ Ｐゴシック" charset="-128"/>
                <a:cs typeface="Angsana New" pitchFamily="18" charset="-34"/>
              </a:defRPr>
            </a:lvl2pPr>
            <a:lvl3pPr marL="914400" algn="l" rtl="0" fontAlgn="base">
              <a:spcBef>
                <a:spcPct val="0"/>
              </a:spcBef>
              <a:spcAft>
                <a:spcPct val="0"/>
              </a:spcAft>
              <a:defRPr kumimoji="1" sz="2400" kern="1200" baseline="-25000">
                <a:solidFill>
                  <a:schemeClr val="tx1"/>
                </a:solidFill>
                <a:latin typeface="Times New Roman" pitchFamily="18" charset="0"/>
                <a:ea typeface="ＭＳ Ｐゴシック" charset="-128"/>
                <a:cs typeface="Angsana New" pitchFamily="18" charset="-34"/>
              </a:defRPr>
            </a:lvl3pPr>
            <a:lvl4pPr marL="1371600" algn="l" rtl="0" fontAlgn="base">
              <a:spcBef>
                <a:spcPct val="0"/>
              </a:spcBef>
              <a:spcAft>
                <a:spcPct val="0"/>
              </a:spcAft>
              <a:defRPr kumimoji="1" sz="2400" kern="1200" baseline="-25000">
                <a:solidFill>
                  <a:schemeClr val="tx1"/>
                </a:solidFill>
                <a:latin typeface="Times New Roman" pitchFamily="18" charset="0"/>
                <a:ea typeface="ＭＳ Ｐゴシック" charset="-128"/>
                <a:cs typeface="Angsana New" pitchFamily="18" charset="-34"/>
              </a:defRPr>
            </a:lvl4pPr>
            <a:lvl5pPr marL="1828800" algn="l" rtl="0" fontAlgn="base">
              <a:spcBef>
                <a:spcPct val="0"/>
              </a:spcBef>
              <a:spcAft>
                <a:spcPct val="0"/>
              </a:spcAft>
              <a:defRPr kumimoji="1" sz="2400" kern="1200" baseline="-25000">
                <a:solidFill>
                  <a:schemeClr val="tx1"/>
                </a:solidFill>
                <a:latin typeface="Times New Roman" pitchFamily="18" charset="0"/>
                <a:ea typeface="ＭＳ Ｐゴシック" charset="-128"/>
                <a:cs typeface="Angsana New" pitchFamily="18" charset="-34"/>
              </a:defRPr>
            </a:lvl5pPr>
            <a:lvl6pPr marL="2286000" algn="l" defTabSz="914400" rtl="0" eaLnBrk="1" latinLnBrk="0" hangingPunct="1">
              <a:defRPr kumimoji="1" sz="2400" kern="1200" baseline="-25000">
                <a:solidFill>
                  <a:schemeClr val="tx1"/>
                </a:solidFill>
                <a:latin typeface="Times New Roman" pitchFamily="18" charset="0"/>
                <a:ea typeface="ＭＳ Ｐゴシック" charset="-128"/>
                <a:cs typeface="Angsana New" pitchFamily="18" charset="-34"/>
              </a:defRPr>
            </a:lvl6pPr>
            <a:lvl7pPr marL="2743200" algn="l" defTabSz="914400" rtl="0" eaLnBrk="1" latinLnBrk="0" hangingPunct="1">
              <a:defRPr kumimoji="1" sz="2400" kern="1200" baseline="-25000">
                <a:solidFill>
                  <a:schemeClr val="tx1"/>
                </a:solidFill>
                <a:latin typeface="Times New Roman" pitchFamily="18" charset="0"/>
                <a:ea typeface="ＭＳ Ｐゴシック" charset="-128"/>
                <a:cs typeface="Angsana New" pitchFamily="18" charset="-34"/>
              </a:defRPr>
            </a:lvl7pPr>
            <a:lvl8pPr marL="3200400" algn="l" defTabSz="914400" rtl="0" eaLnBrk="1" latinLnBrk="0" hangingPunct="1">
              <a:defRPr kumimoji="1" sz="2400" kern="1200" baseline="-25000">
                <a:solidFill>
                  <a:schemeClr val="tx1"/>
                </a:solidFill>
                <a:latin typeface="Times New Roman" pitchFamily="18" charset="0"/>
                <a:ea typeface="ＭＳ Ｐゴシック" charset="-128"/>
                <a:cs typeface="Angsana New" pitchFamily="18" charset="-34"/>
              </a:defRPr>
            </a:lvl8pPr>
            <a:lvl9pPr marL="3657600" algn="l" defTabSz="914400" rtl="0" eaLnBrk="1" latinLnBrk="0" hangingPunct="1">
              <a:defRPr kumimoji="1" sz="2400" kern="1200" baseline="-25000">
                <a:solidFill>
                  <a:schemeClr val="tx1"/>
                </a:solidFill>
                <a:latin typeface="Times New Roman" pitchFamily="18" charset="0"/>
                <a:ea typeface="ＭＳ Ｐゴシック" charset="-128"/>
                <a:cs typeface="Angsana New" pitchFamily="18" charset="-34"/>
              </a:defRPr>
            </a:lvl9pPr>
          </a:lstStyle>
          <a:p>
            <a:r>
              <a:rPr lang="ja-JP" altLang="en-US" baseline="0" dirty="0">
                <a:latin typeface="+mj-lt"/>
                <a:ea typeface="ＭＳ Ｐゴシック"/>
                <a:cs typeface="Angsana New"/>
              </a:rPr>
              <a:t>インド工科大学（デリー、マドラス、ボンベイ）</a:t>
            </a:r>
            <a:br>
              <a:rPr lang="en-US" altLang="ja-JP" baseline="0" dirty="0">
                <a:latin typeface="+mj-lt"/>
              </a:rPr>
            </a:br>
            <a:r>
              <a:rPr lang="ja-JP" altLang="en-US" baseline="0" dirty="0">
                <a:latin typeface="+mj-lt"/>
                <a:ea typeface="ＭＳ Ｐゴシック"/>
                <a:cs typeface="Angsana New"/>
              </a:rPr>
              <a:t>インド経営大学院バンガロール校、チュラロンコン大学（タイ）、</a:t>
            </a:r>
            <a:endParaRPr lang="en-US" altLang="ja-JP" baseline="0" dirty="0">
              <a:latin typeface="+mj-lt"/>
              <a:ea typeface="ＭＳ Ｐゴシック"/>
              <a:cs typeface="Angsana New"/>
            </a:endParaRPr>
          </a:p>
          <a:p>
            <a:r>
              <a:rPr lang="ja-JP" altLang="en-US" baseline="0" dirty="0">
                <a:latin typeface="+mj-lt"/>
                <a:ea typeface="ＭＳ Ｐゴシック"/>
                <a:cs typeface="Angsana New"/>
              </a:rPr>
              <a:t>国立清華大学（台湾）、北京大学計算機学院（中国）</a:t>
            </a:r>
            <a:endParaRPr lang="en-US" altLang="ja-JP" baseline="0" dirty="0">
              <a:latin typeface="+mj-lt"/>
              <a:ea typeface="ＭＳ Ｐゴシック"/>
              <a:cs typeface="Angsana New"/>
            </a:endParaRPr>
          </a:p>
        </p:txBody>
      </p:sp>
    </p:spTree>
    <p:extLst>
      <p:ext uri="{BB962C8B-B14F-4D97-AF65-F5344CB8AC3E}">
        <p14:creationId xmlns:p14="http://schemas.microsoft.com/office/powerpoint/2010/main" val="3311050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93690" y="164044"/>
            <a:ext cx="10021910" cy="904875"/>
          </a:xfrm>
        </p:spPr>
        <p:txBody>
          <a:bodyPr>
            <a:normAutofit fontScale="90000"/>
          </a:bodyPr>
          <a:lstStyle/>
          <a:p>
            <a:r>
              <a:rPr kumimoji="0" lang="ja-JP" altLang="en-US" sz="5300" kern="0" baseline="0">
                <a:solidFill>
                  <a:schemeClr val="accent6">
                    <a:lumMod val="50000"/>
                  </a:schemeClr>
                </a:solidFill>
              </a:rPr>
              <a:t>日程と応募方法</a:t>
            </a:r>
            <a:r>
              <a:rPr kumimoji="0" lang="ja-JP" altLang="en-US" kern="0" baseline="0">
                <a:solidFill>
                  <a:schemeClr val="accent6">
                    <a:lumMod val="50000"/>
                  </a:schemeClr>
                </a:solidFill>
              </a:rPr>
              <a:t>　</a:t>
            </a:r>
            <a:br>
              <a:rPr kumimoji="0" lang="en-US" altLang="ja-JP" kern="0" baseline="0">
                <a:solidFill>
                  <a:schemeClr val="accent6">
                    <a:lumMod val="50000"/>
                  </a:schemeClr>
                </a:solidFill>
              </a:rPr>
            </a:br>
            <a:r>
              <a:rPr kumimoji="0" lang="en-US" altLang="ja-JP" sz="2700" kern="0" baseline="0">
                <a:solidFill>
                  <a:schemeClr val="accent6">
                    <a:lumMod val="50000"/>
                  </a:schemeClr>
                </a:solidFill>
                <a:hlinkClick r:id="rId2"/>
              </a:rPr>
              <a:t>https://www.i.u-tokyo.ac.jp/edu/studyabroad/ist_exchange.shtml</a:t>
            </a:r>
            <a:r>
              <a:rPr kumimoji="0" lang="ja-JP" altLang="en-US" sz="2700" kern="0" baseline="0">
                <a:solidFill>
                  <a:schemeClr val="accent6">
                    <a:lumMod val="50000"/>
                  </a:schemeClr>
                </a:solidFill>
              </a:rPr>
              <a:t>　</a:t>
            </a:r>
            <a:endParaRPr kumimoji="1" lang="ja-JP" altLang="en-US">
              <a:solidFill>
                <a:schemeClr val="accent2"/>
              </a:solidFill>
            </a:endParaRPr>
          </a:p>
        </p:txBody>
      </p:sp>
      <p:sp>
        <p:nvSpPr>
          <p:cNvPr id="5" name="正方形/長方形 4"/>
          <p:cNvSpPr/>
          <p:nvPr/>
        </p:nvSpPr>
        <p:spPr>
          <a:xfrm>
            <a:off x="491457" y="1263039"/>
            <a:ext cx="4155803" cy="1200329"/>
          </a:xfrm>
          <a:prstGeom prst="rect">
            <a:avLst/>
          </a:prstGeom>
        </p:spPr>
        <p:txBody>
          <a:bodyPr wrap="square" lIns="91440" tIns="45720" rIns="91440" bIns="45720" anchor="t">
            <a:spAutoFit/>
          </a:bodyPr>
          <a:lstStyle/>
          <a:p>
            <a:r>
              <a:rPr lang="en-US" altLang="ja-JP" sz="2400">
                <a:ea typeface="ＭＳ Ｐゴシック"/>
              </a:rPr>
              <a:t>2027</a:t>
            </a:r>
            <a:r>
              <a:rPr lang="ja-JP" altLang="en-US" sz="2400">
                <a:ea typeface="ＭＳ Ｐゴシック"/>
              </a:rPr>
              <a:t>年</a:t>
            </a:r>
            <a:r>
              <a:rPr lang="en-US" altLang="ja-JP" sz="2400">
                <a:ea typeface="ＭＳ Ｐゴシック"/>
              </a:rPr>
              <a:t>1</a:t>
            </a:r>
            <a:r>
              <a:rPr lang="ja-JP" altLang="en-US" sz="2400">
                <a:ea typeface="ＭＳ Ｐゴシック"/>
              </a:rPr>
              <a:t>月 </a:t>
            </a:r>
            <a:r>
              <a:rPr lang="en-US" altLang="ja-JP" sz="2400">
                <a:ea typeface="ＭＳ Ｐゴシック"/>
              </a:rPr>
              <a:t>– 4</a:t>
            </a:r>
            <a:r>
              <a:rPr lang="ja-JP" altLang="en-US" sz="2400">
                <a:ea typeface="ＭＳ Ｐゴシック"/>
              </a:rPr>
              <a:t>月から渡航する学生を現在募集しています。締め切りは</a:t>
            </a:r>
            <a:r>
              <a:rPr lang="en-US" altLang="ja-JP" sz="2400">
                <a:ea typeface="ＭＳ Ｐゴシック"/>
              </a:rPr>
              <a:t>9</a:t>
            </a:r>
            <a:r>
              <a:rPr lang="ja-JP" altLang="en-US" sz="2400">
                <a:ea typeface="ＭＳ Ｐゴシック"/>
              </a:rPr>
              <a:t>月-</a:t>
            </a:r>
            <a:r>
              <a:rPr lang="en-US" altLang="ja-JP" sz="2400">
                <a:ea typeface="ＭＳ Ｐゴシック"/>
              </a:rPr>
              <a:t>10</a:t>
            </a:r>
            <a:r>
              <a:rPr lang="ja-JP" altLang="en-US" sz="2400">
                <a:ea typeface="ＭＳ Ｐゴシック"/>
              </a:rPr>
              <a:t>月となります。</a:t>
            </a:r>
            <a:endParaRPr lang="ja-JP" altLang="en-US" sz="2400">
              <a:ea typeface="ＭＳ Ｐゴシック"/>
              <a:cs typeface="Calibri"/>
            </a:endParaRPr>
          </a:p>
        </p:txBody>
      </p:sp>
      <p:sp>
        <p:nvSpPr>
          <p:cNvPr id="6" name="正方形/長方形 5"/>
          <p:cNvSpPr/>
          <p:nvPr/>
        </p:nvSpPr>
        <p:spPr>
          <a:xfrm>
            <a:off x="258520" y="2632878"/>
            <a:ext cx="4893694" cy="1200329"/>
          </a:xfrm>
          <a:prstGeom prst="rect">
            <a:avLst/>
          </a:prstGeom>
        </p:spPr>
        <p:txBody>
          <a:bodyPr wrap="square" lIns="91440" tIns="45720" rIns="91440" bIns="45720" anchor="t">
            <a:spAutoFit/>
          </a:bodyPr>
          <a:lstStyle/>
          <a:p>
            <a:r>
              <a:rPr lang="ja-JP" altLang="en-US" sz="2400">
                <a:ea typeface="ＭＳ Ｐゴシック"/>
              </a:rPr>
              <a:t>英語スコア（TOEFL等B2レベル以上）が必要であるため、早めに検討し始める必要あり。</a:t>
            </a:r>
          </a:p>
        </p:txBody>
      </p:sp>
      <p:sp>
        <p:nvSpPr>
          <p:cNvPr id="7" name="正方形/長方形 6"/>
          <p:cNvSpPr/>
          <p:nvPr/>
        </p:nvSpPr>
        <p:spPr>
          <a:xfrm>
            <a:off x="148352" y="3959448"/>
            <a:ext cx="5186181" cy="2677656"/>
          </a:xfrm>
          <a:prstGeom prst="rect">
            <a:avLst/>
          </a:prstGeom>
        </p:spPr>
        <p:txBody>
          <a:bodyPr wrap="square" lIns="91440" tIns="45720" rIns="91440" bIns="45720" anchor="t">
            <a:spAutoFit/>
          </a:bodyPr>
          <a:lstStyle/>
          <a:p>
            <a:r>
              <a:rPr lang="ja-JP" altLang="en-US" sz="2400">
                <a:ea typeface="ＭＳ Ｐゴシック"/>
              </a:rPr>
              <a:t>原則、情報理工学国際センター</a:t>
            </a:r>
            <a:r>
              <a:rPr lang="en-US" altLang="ja-JP" sz="2400" err="1">
                <a:ea typeface="ＭＳ Ｐゴシック"/>
              </a:rPr>
              <a:t>へ、</a:t>
            </a:r>
            <a:r>
              <a:rPr lang="en-US" altLang="ja-JP" sz="2400" err="1">
                <a:solidFill>
                  <a:schemeClr val="accent2"/>
                </a:solidFill>
                <a:ea typeface="ＭＳ Ｐゴシック"/>
              </a:rPr>
              <a:t>IST</a:t>
            </a:r>
            <a:r>
              <a:rPr lang="en-US" altLang="ja-JP" sz="2400">
                <a:solidFill>
                  <a:schemeClr val="accent2"/>
                </a:solidFill>
                <a:ea typeface="ＭＳ Ｐゴシック"/>
              </a:rPr>
              <a:t> Deadline</a:t>
            </a:r>
            <a:r>
              <a:rPr lang="ja-JP" altLang="en-US" sz="2400">
                <a:solidFill>
                  <a:schemeClr val="accent2"/>
                </a:solidFill>
                <a:ea typeface="ＭＳ Ｐゴシック"/>
              </a:rPr>
              <a:t>までに</a:t>
            </a:r>
            <a:r>
              <a:rPr lang="ja-JP" altLang="en-US" sz="2400">
                <a:ea typeface="ＭＳ Ｐゴシック"/>
              </a:rPr>
              <a:t>申請書一式を提出してください。 興味のある方は、申請前に一度、メールに名前、専攻、学年、指導教員、希望大学を書いて</a:t>
            </a:r>
            <a:r>
              <a:rPr lang="ja-JP" sz="2400">
                <a:solidFill>
                  <a:srgbClr val="0563C1"/>
                </a:solidFill>
                <a:ea typeface="ＭＳ Ｐゴシック"/>
                <a:hlinkClick r:id="rId3">
                  <a:extLst>
                    <a:ext uri="{A12FA001-AC4F-418D-AE19-62706E023703}">
                      <ahyp:hlinkClr xmlns:ahyp="http://schemas.microsoft.com/office/drawing/2018/hyperlinkcolor" val="tx"/>
                    </a:ext>
                  </a:extLst>
                </a:hlinkClick>
              </a:rPr>
              <a:t>istoir.t@gs.mail.u-tokyo.ac.jp</a:t>
            </a:r>
            <a:r>
              <a:rPr lang="ja-JP" altLang="en-US" sz="2400">
                <a:solidFill>
                  <a:srgbClr val="000000"/>
                </a:solidFill>
                <a:ea typeface="ＭＳ Ｐゴシック"/>
              </a:rPr>
              <a:t>へご連絡ください。</a:t>
            </a:r>
            <a:endParaRPr lang="ja-JP" sz="2400" u="sng">
              <a:ea typeface="ＭＳ Ｐゴシック"/>
              <a:cs typeface="Calibri"/>
            </a:endParaRPr>
          </a:p>
        </p:txBody>
      </p:sp>
      <p:pic>
        <p:nvPicPr>
          <p:cNvPr id="3" name="Picture 2">
            <a:extLst>
              <a:ext uri="{FF2B5EF4-FFF2-40B4-BE49-F238E27FC236}">
                <a16:creationId xmlns:a16="http://schemas.microsoft.com/office/drawing/2014/main" id="{6FD4AD91-9F08-4CE1-9377-8120FCFEF75B}"/>
              </a:ext>
            </a:extLst>
          </p:cNvPr>
          <p:cNvPicPr>
            <a:picLocks noChangeAspect="1"/>
          </p:cNvPicPr>
          <p:nvPr/>
        </p:nvPicPr>
        <p:blipFill>
          <a:blip r:embed="rId4"/>
          <a:stretch>
            <a:fillRect/>
          </a:stretch>
        </p:blipFill>
        <p:spPr>
          <a:xfrm>
            <a:off x="10651070" y="45484"/>
            <a:ext cx="1202267" cy="1211792"/>
          </a:xfrm>
          <a:prstGeom prst="rect">
            <a:avLst/>
          </a:prstGeom>
        </p:spPr>
      </p:pic>
      <p:pic>
        <p:nvPicPr>
          <p:cNvPr id="8" name="Picture 7">
            <a:extLst>
              <a:ext uri="{FF2B5EF4-FFF2-40B4-BE49-F238E27FC236}">
                <a16:creationId xmlns:a16="http://schemas.microsoft.com/office/drawing/2014/main" id="{06E28999-B770-8E25-3C5F-B5D753210A54}"/>
              </a:ext>
            </a:extLst>
          </p:cNvPr>
          <p:cNvPicPr>
            <a:picLocks noChangeAspect="1"/>
          </p:cNvPicPr>
          <p:nvPr/>
        </p:nvPicPr>
        <p:blipFill>
          <a:blip r:embed="rId5"/>
          <a:stretch>
            <a:fillRect/>
          </a:stretch>
        </p:blipFill>
        <p:spPr>
          <a:xfrm>
            <a:off x="5622248" y="1262331"/>
            <a:ext cx="3127096" cy="647833"/>
          </a:xfrm>
          <a:prstGeom prst="rect">
            <a:avLst/>
          </a:prstGeom>
        </p:spPr>
      </p:pic>
      <p:pic>
        <p:nvPicPr>
          <p:cNvPr id="10" name="Picture 9">
            <a:extLst>
              <a:ext uri="{FF2B5EF4-FFF2-40B4-BE49-F238E27FC236}">
                <a16:creationId xmlns:a16="http://schemas.microsoft.com/office/drawing/2014/main" id="{3C0E66F3-B493-C518-1876-6B676E1F1E60}"/>
              </a:ext>
            </a:extLst>
          </p:cNvPr>
          <p:cNvPicPr>
            <a:picLocks noChangeAspect="1"/>
          </p:cNvPicPr>
          <p:nvPr/>
        </p:nvPicPr>
        <p:blipFill>
          <a:blip r:embed="rId6"/>
          <a:stretch>
            <a:fillRect/>
          </a:stretch>
        </p:blipFill>
        <p:spPr>
          <a:xfrm>
            <a:off x="8753418" y="1312155"/>
            <a:ext cx="2181225" cy="552450"/>
          </a:xfrm>
          <a:prstGeom prst="rect">
            <a:avLst/>
          </a:prstGeom>
        </p:spPr>
      </p:pic>
      <p:pic>
        <p:nvPicPr>
          <p:cNvPr id="4" name="Picture 3">
            <a:extLst>
              <a:ext uri="{FF2B5EF4-FFF2-40B4-BE49-F238E27FC236}">
                <a16:creationId xmlns:a16="http://schemas.microsoft.com/office/drawing/2014/main" id="{1F5B7BB3-0EC2-F9EE-CBA3-A2D82C8E25B3}"/>
              </a:ext>
            </a:extLst>
          </p:cNvPr>
          <p:cNvPicPr>
            <a:picLocks noChangeAspect="1"/>
          </p:cNvPicPr>
          <p:nvPr/>
        </p:nvPicPr>
        <p:blipFill>
          <a:blip r:embed="rId7"/>
          <a:stretch>
            <a:fillRect/>
          </a:stretch>
        </p:blipFill>
        <p:spPr>
          <a:xfrm>
            <a:off x="5627543" y="1905927"/>
            <a:ext cx="3133849" cy="4144612"/>
          </a:xfrm>
          <a:prstGeom prst="rect">
            <a:avLst/>
          </a:prstGeom>
        </p:spPr>
      </p:pic>
      <p:pic>
        <p:nvPicPr>
          <p:cNvPr id="11" name="Picture 10">
            <a:extLst>
              <a:ext uri="{FF2B5EF4-FFF2-40B4-BE49-F238E27FC236}">
                <a16:creationId xmlns:a16="http://schemas.microsoft.com/office/drawing/2014/main" id="{9117DE3A-A220-DC37-7D5E-5E60CBD53CA0}"/>
              </a:ext>
            </a:extLst>
          </p:cNvPr>
          <p:cNvPicPr>
            <a:picLocks noChangeAspect="1"/>
          </p:cNvPicPr>
          <p:nvPr/>
        </p:nvPicPr>
        <p:blipFill>
          <a:blip r:embed="rId8"/>
          <a:stretch>
            <a:fillRect/>
          </a:stretch>
        </p:blipFill>
        <p:spPr>
          <a:xfrm>
            <a:off x="8750692" y="1902650"/>
            <a:ext cx="2172071" cy="4131376"/>
          </a:xfrm>
          <a:prstGeom prst="rect">
            <a:avLst/>
          </a:prstGeom>
        </p:spPr>
      </p:pic>
    </p:spTree>
    <p:extLst>
      <p:ext uri="{BB962C8B-B14F-4D97-AF65-F5344CB8AC3E}">
        <p14:creationId xmlns:p14="http://schemas.microsoft.com/office/powerpoint/2010/main" val="2534727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99533" y="240074"/>
            <a:ext cx="10515600" cy="1325563"/>
          </a:xfrm>
        </p:spPr>
        <p:txBody>
          <a:bodyPr/>
          <a:lstStyle/>
          <a:p>
            <a:r>
              <a:rPr kumimoji="1" lang="en-US" altLang="ja-JP">
                <a:solidFill>
                  <a:schemeClr val="accent2"/>
                </a:solidFill>
              </a:rPr>
              <a:t>JASSO</a:t>
            </a:r>
            <a:r>
              <a:rPr kumimoji="1" lang="ja-JP" altLang="en-US">
                <a:solidFill>
                  <a:schemeClr val="accent2"/>
                </a:solidFill>
              </a:rPr>
              <a:t>奨学金</a:t>
            </a:r>
          </a:p>
        </p:txBody>
      </p:sp>
      <p:sp>
        <p:nvSpPr>
          <p:cNvPr id="3" name="コンテンツ プレースホルダー 2"/>
          <p:cNvSpPr>
            <a:spLocks noGrp="1"/>
          </p:cNvSpPr>
          <p:nvPr>
            <p:ph idx="1"/>
          </p:nvPr>
        </p:nvSpPr>
        <p:spPr>
          <a:xfrm>
            <a:off x="158337" y="1251554"/>
            <a:ext cx="11916642" cy="5170804"/>
          </a:xfrm>
        </p:spPr>
        <p:txBody>
          <a:bodyPr vert="horz" lIns="91440" tIns="45720" rIns="91440" bIns="45720" rtlCol="0" anchor="t">
            <a:normAutofit/>
          </a:bodyPr>
          <a:lstStyle/>
          <a:p>
            <a:r>
              <a:rPr kumimoji="1" lang="ja-JP" altLang="en-US">
                <a:ea typeface="ＭＳ Ｐゴシック"/>
              </a:rPr>
              <a:t>日本国籍・日本永住権の</a:t>
            </a:r>
            <a:r>
              <a:rPr lang="ja-JP" altLang="en-US">
                <a:ea typeface="ＭＳ Ｐゴシック"/>
              </a:rPr>
              <a:t>学生のみ支援できる</a:t>
            </a:r>
            <a:endParaRPr lang="en-US" altLang="ja-JP">
              <a:ea typeface="ＭＳ Ｐゴシック" panose="020B0600070205080204" pitchFamily="34" charset="-128"/>
              <a:cs typeface="Calibri" panose="020F0502020204030204"/>
            </a:endParaRPr>
          </a:p>
          <a:p>
            <a:r>
              <a:rPr lang="ja-JP" altLang="en-US">
                <a:ea typeface="ＭＳ Ｐゴシック"/>
              </a:rPr>
              <a:t>欧州は</a:t>
            </a:r>
            <a:r>
              <a:rPr kumimoji="1" lang="ja-JP" altLang="en-US">
                <a:ea typeface="ＭＳ Ｐゴシック"/>
              </a:rPr>
              <a:t>月</a:t>
            </a:r>
            <a:r>
              <a:rPr lang="en-US" altLang="ja-JP">
                <a:ea typeface="ＭＳ Ｐゴシック"/>
              </a:rPr>
              <a:t>9~12</a:t>
            </a:r>
            <a:r>
              <a:rPr kumimoji="1" lang="ja-JP" altLang="en-US">
                <a:ea typeface="ＭＳ Ｐゴシック"/>
              </a:rPr>
              <a:t>万円</a:t>
            </a:r>
            <a:br>
              <a:rPr lang="ja-JP" altLang="en-US">
                <a:ea typeface="ＭＳ Ｐゴシック"/>
              </a:rPr>
            </a:br>
            <a:r>
              <a:rPr lang="ja-JP" altLang="en-US">
                <a:ea typeface="ＭＳ Ｐゴシック"/>
              </a:rPr>
              <a:t>アジアは月</a:t>
            </a:r>
            <a:r>
              <a:rPr lang="en-US" altLang="ja-JP">
                <a:ea typeface="ＭＳ Ｐゴシック"/>
              </a:rPr>
              <a:t>8~9</a:t>
            </a:r>
            <a:r>
              <a:rPr lang="ja-JP" altLang="en-US">
                <a:ea typeface="ＭＳ Ｐゴシック"/>
              </a:rPr>
              <a:t>万円　</a:t>
            </a:r>
            <a:br>
              <a:rPr lang="en-US" altLang="ja-JP"/>
            </a:br>
            <a:r>
              <a:rPr lang="ja-JP" altLang="en-US">
                <a:ea typeface="ＭＳ Ｐゴシック"/>
              </a:rPr>
              <a:t>　</a:t>
            </a:r>
            <a:r>
              <a:rPr lang="en-US" altLang="ja-JP">
                <a:ea typeface="ＭＳ Ｐゴシック"/>
              </a:rPr>
              <a:t>-</a:t>
            </a:r>
            <a:r>
              <a:rPr lang="ja-JP" altLang="en-US">
                <a:ea typeface="ＭＳ Ｐゴシック"/>
              </a:rPr>
              <a:t>　</a:t>
            </a:r>
            <a:r>
              <a:rPr kumimoji="1" lang="en-US" altLang="ja-JP">
                <a:ea typeface="ＭＳ Ｐゴシック"/>
              </a:rPr>
              <a:t>125</a:t>
            </a:r>
            <a:r>
              <a:rPr kumimoji="1" lang="ja-JP" altLang="en-US">
                <a:ea typeface="ＭＳ Ｐゴシック"/>
              </a:rPr>
              <a:t>日間は</a:t>
            </a:r>
            <a:r>
              <a:rPr kumimoji="1" lang="en-US" altLang="ja-JP">
                <a:ea typeface="ＭＳ Ｐゴシック"/>
              </a:rPr>
              <a:t>5</a:t>
            </a:r>
            <a:r>
              <a:rPr kumimoji="1" lang="ja-JP" altLang="en-US">
                <a:ea typeface="ＭＳ Ｐゴシック"/>
              </a:rPr>
              <a:t>か月で計上されている。</a:t>
            </a:r>
            <a:endParaRPr lang="en-US" altLang="ja-JP"/>
          </a:p>
          <a:p>
            <a:r>
              <a:rPr lang="th-TH" altLang="ja-JP" sz="2800">
                <a:ea typeface="ＭＳ Ｐゴシック"/>
                <a:cs typeface="Cordia New"/>
              </a:rPr>
              <a:t>部局間交換留学</a:t>
            </a:r>
            <a:r>
              <a:rPr lang="ja-JP" altLang="en-US" sz="2800">
                <a:ea typeface="ＭＳ Ｐゴシック"/>
              </a:rPr>
              <a:t>の参加で</a:t>
            </a:r>
            <a:r>
              <a:rPr kumimoji="1" lang="ja-JP" altLang="en-US" b="1" u="sng">
                <a:ea typeface="ＭＳ Ｐゴシック"/>
              </a:rPr>
              <a:t>条件を満たせば</a:t>
            </a:r>
            <a:r>
              <a:rPr kumimoji="1" lang="ja-JP" altLang="en-US">
                <a:ea typeface="ＭＳ Ｐゴシック"/>
              </a:rPr>
              <a:t>、支給する。</a:t>
            </a:r>
            <a:endParaRPr lang="ja-JP" altLang="en-US">
              <a:ea typeface="ＭＳ Ｐゴシック"/>
              <a:cs typeface="Calibri"/>
            </a:endParaRPr>
          </a:p>
          <a:p>
            <a:r>
              <a:rPr lang="ja-JP">
                <a:ea typeface="+mn-lt"/>
                <a:cs typeface="+mn-lt"/>
              </a:rPr>
              <a:t>交換留学プログラムに参加する学生を対象として優先的に支援しますが、</a:t>
            </a:r>
            <a:r>
              <a:rPr lang="ja-JP">
                <a:solidFill>
                  <a:schemeClr val="accent5">
                    <a:lumMod val="75000"/>
                  </a:schemeClr>
                </a:solidFill>
                <a:ea typeface="+mn-lt"/>
                <a:cs typeface="+mn-lt"/>
              </a:rPr>
              <a:t>交換留学プログラムに参加していない学生でも、提携校への訪問がある場合には支援</a:t>
            </a:r>
            <a:r>
              <a:rPr lang="ja-JP" altLang="en-US">
                <a:solidFill>
                  <a:schemeClr val="accent5">
                    <a:lumMod val="75000"/>
                  </a:schemeClr>
                </a:solidFill>
                <a:ea typeface="+mn-lt"/>
                <a:cs typeface="+mn-lt"/>
              </a:rPr>
              <a:t>できる</a:t>
            </a:r>
            <a:r>
              <a:rPr lang="ja-JP">
                <a:solidFill>
                  <a:schemeClr val="accent5">
                    <a:lumMod val="75000"/>
                  </a:schemeClr>
                </a:solidFill>
                <a:ea typeface="+mn-lt"/>
                <a:cs typeface="+mn-lt"/>
              </a:rPr>
              <a:t>可能性があります</a:t>
            </a:r>
            <a:r>
              <a:rPr lang="ja-JP">
                <a:ea typeface="+mn-lt"/>
                <a:cs typeface="+mn-lt"/>
              </a:rPr>
              <a:t>。</a:t>
            </a:r>
            <a:br>
              <a:rPr lang="ja-JP" altLang="en-US">
                <a:ea typeface="+mn-lt"/>
                <a:cs typeface="+mn-lt"/>
              </a:rPr>
            </a:br>
            <a:r>
              <a:rPr lang="ja-JP">
                <a:ea typeface="+mn-lt"/>
                <a:cs typeface="+mn-lt"/>
              </a:rPr>
              <a:t>研究目的で提携校を訪問し、この奨学金を希望する場合は、</a:t>
            </a:r>
            <a:r>
              <a:rPr lang="en-US" altLang="ja-JP">
                <a:solidFill>
                  <a:schemeClr val="accent5">
                    <a:lumMod val="75000"/>
                  </a:schemeClr>
                </a:solidFill>
                <a:ea typeface="+mn-lt"/>
                <a:cs typeface="+mn-lt"/>
              </a:rPr>
              <a:t>istoir.t@gs.mail.u-tokyo.ac.jp</a:t>
            </a:r>
            <a:r>
              <a:rPr lang="ja-JP">
                <a:ea typeface="+mn-lt"/>
                <a:cs typeface="+mn-lt"/>
              </a:rPr>
              <a:t>までお問い合わせください。</a:t>
            </a:r>
          </a:p>
        </p:txBody>
      </p:sp>
    </p:spTree>
    <p:extLst>
      <p:ext uri="{BB962C8B-B14F-4D97-AF65-F5344CB8AC3E}">
        <p14:creationId xmlns:p14="http://schemas.microsoft.com/office/powerpoint/2010/main" val="1169626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E2405F-0A03-3617-843E-7EB1EB5FB9FC}"/>
              </a:ext>
            </a:extLst>
          </p:cNvPr>
          <p:cNvSpPr>
            <a:spLocks noGrp="1"/>
          </p:cNvSpPr>
          <p:nvPr>
            <p:ph type="title"/>
          </p:nvPr>
        </p:nvSpPr>
        <p:spPr>
          <a:xfrm>
            <a:off x="838200" y="266833"/>
            <a:ext cx="10515600" cy="828408"/>
          </a:xfrm>
        </p:spPr>
        <p:txBody>
          <a:bodyPr>
            <a:normAutofit/>
          </a:bodyPr>
          <a:lstStyle/>
          <a:p>
            <a:r>
              <a:rPr lang="ja-JP" altLang="en-US" sz="3600" b="0" i="0" u="none" strike="noStrike">
                <a:solidFill>
                  <a:srgbClr val="ED7D31"/>
                </a:solidFill>
                <a:effectLst/>
                <a:latin typeface="Calibri" panose="020F0502020204030204" pitchFamily="34" charset="0"/>
              </a:rPr>
              <a:t>イタリア・トレント大学との</a:t>
            </a:r>
            <a:r>
              <a:rPr lang="en-US" altLang="ja-JP" sz="3600" b="0" i="0" u="none" strike="noStrike">
                <a:solidFill>
                  <a:srgbClr val="ED7D31"/>
                </a:solidFill>
                <a:effectLst/>
                <a:latin typeface="Calibri" panose="020F0502020204030204" pitchFamily="34" charset="0"/>
              </a:rPr>
              <a:t>Erasmus+</a:t>
            </a:r>
            <a:r>
              <a:rPr lang="ja-JP" altLang="en-US" sz="3600" b="0" i="0" u="none" strike="noStrike">
                <a:solidFill>
                  <a:srgbClr val="ED7D31"/>
                </a:solidFill>
                <a:effectLst/>
                <a:latin typeface="Calibri" panose="020F0502020204030204" pitchFamily="34" charset="0"/>
              </a:rPr>
              <a:t>プログラム</a:t>
            </a:r>
            <a:endParaRPr lang="en-US" sz="7200"/>
          </a:p>
        </p:txBody>
      </p:sp>
      <p:sp>
        <p:nvSpPr>
          <p:cNvPr id="4" name="コンテンツ プレースホルダー 2">
            <a:extLst>
              <a:ext uri="{FF2B5EF4-FFF2-40B4-BE49-F238E27FC236}">
                <a16:creationId xmlns:a16="http://schemas.microsoft.com/office/drawing/2014/main" id="{E8A7232C-0091-001B-9C9D-625FB6BF30D1}"/>
              </a:ext>
            </a:extLst>
          </p:cNvPr>
          <p:cNvSpPr>
            <a:spLocks noGrp="1"/>
          </p:cNvSpPr>
          <p:nvPr>
            <p:ph idx="1"/>
          </p:nvPr>
        </p:nvSpPr>
        <p:spPr>
          <a:xfrm>
            <a:off x="770021" y="1251554"/>
            <a:ext cx="10515600" cy="5170804"/>
          </a:xfrm>
        </p:spPr>
        <p:txBody>
          <a:bodyPr vert="horz" lIns="91440" tIns="45720" rIns="91440" bIns="45720" rtlCol="0" anchor="t">
            <a:normAutofit/>
          </a:bodyPr>
          <a:lstStyle/>
          <a:p>
            <a:pPr marL="0" indent="0">
              <a:buNone/>
            </a:pPr>
            <a:r>
              <a:rPr lang="ja-JP" altLang="en-US" sz="2400">
                <a:ea typeface="ＭＳ Ｐゴシック"/>
              </a:rPr>
              <a:t>トレント大学の単位取得*を目的として渡航する学生に対し、以下の支援を行います。（*研究のみでも支給することができます。）</a:t>
            </a:r>
          </a:p>
          <a:p>
            <a:pPr>
              <a:buFont typeface="Arial" panose="020B0604020202020204" pitchFamily="34" charset="0"/>
              <a:buChar char="•"/>
            </a:pPr>
            <a:r>
              <a:rPr lang="ja-JP" altLang="en-US" sz="2400">
                <a:ea typeface="ＭＳ Ｐゴシック"/>
              </a:rPr>
              <a:t>渡航費：</a:t>
            </a:r>
            <a:r>
              <a:rPr lang="en-US" altLang="ja-JP" sz="2400">
                <a:ea typeface="ＭＳ Ｐゴシック"/>
              </a:rPr>
              <a:t>1,500</a:t>
            </a:r>
            <a:r>
              <a:rPr lang="ja-JP" altLang="en-US" sz="2400">
                <a:ea typeface="ＭＳ Ｐゴシック"/>
              </a:rPr>
              <a:t>ユーロ</a:t>
            </a:r>
            <a:endParaRPr lang="ja-JP" altLang="en-US" sz="2400">
              <a:ea typeface="ＭＳ Ｐゴシック"/>
              <a:cs typeface="Calibri"/>
            </a:endParaRPr>
          </a:p>
          <a:p>
            <a:pPr>
              <a:buFont typeface="Arial" panose="020B0604020202020204" pitchFamily="34" charset="0"/>
              <a:buChar char="•"/>
            </a:pPr>
            <a:r>
              <a:rPr lang="ja-JP" altLang="en-US" sz="2400">
                <a:ea typeface="ＭＳ Ｐゴシック"/>
              </a:rPr>
              <a:t>滞在費：月額</a:t>
            </a:r>
            <a:r>
              <a:rPr lang="en-US" altLang="ja-JP" sz="2400">
                <a:ea typeface="ＭＳ Ｐゴシック"/>
              </a:rPr>
              <a:t>850</a:t>
            </a:r>
            <a:r>
              <a:rPr lang="ja-JP" altLang="en-US" sz="2400">
                <a:ea typeface="ＭＳ Ｐゴシック"/>
              </a:rPr>
              <a:t>ユーロ</a:t>
            </a:r>
            <a:endParaRPr lang="ja-JP" altLang="en-US" sz="2400">
              <a:ea typeface="ＭＳ Ｐゴシック"/>
              <a:cs typeface="Calibri"/>
            </a:endParaRPr>
          </a:p>
          <a:p>
            <a:pPr marL="0" indent="0">
              <a:buNone/>
            </a:pPr>
            <a:r>
              <a:rPr lang="ja-JP" altLang="en-US" sz="2400">
                <a:ea typeface="ＭＳ Ｐゴシック"/>
              </a:rPr>
              <a:t>原則として</a:t>
            </a:r>
            <a:r>
              <a:rPr lang="en-US" altLang="ja-JP" sz="2400">
                <a:ea typeface="ＭＳ Ｐゴシック"/>
              </a:rPr>
              <a:t>3</a:t>
            </a:r>
            <a:r>
              <a:rPr lang="ja-JP" altLang="en-US" sz="2400">
                <a:ea typeface="ＭＳ Ｐゴシック"/>
              </a:rPr>
              <a:t>か月以上の渡航が必要ですが、サマープログラムやウィンタープログラム（</a:t>
            </a:r>
            <a:r>
              <a:rPr lang="en-US" altLang="ja-JP" sz="2400">
                <a:ea typeface="ＭＳ Ｐゴシック"/>
              </a:rPr>
              <a:t>2</a:t>
            </a:r>
            <a:r>
              <a:rPr lang="ja-JP" altLang="en-US" sz="2400">
                <a:ea typeface="ＭＳ Ｐゴシック"/>
              </a:rPr>
              <a:t>週間の渡航）も支援の対象となります。</a:t>
            </a:r>
            <a:endParaRPr lang="ja-JP" altLang="en-US" sz="2400">
              <a:ea typeface="ＭＳ Ｐゴシック"/>
              <a:cs typeface="Calibri"/>
            </a:endParaRPr>
          </a:p>
          <a:p>
            <a:endParaRPr lang="th-TH" altLang="ja-JP" sz="3600">
              <a:solidFill>
                <a:srgbClr val="000000"/>
              </a:solidFill>
              <a:latin typeface="Calibri" panose="020F0502020204030204" pitchFamily="34" charset="0"/>
              <a:ea typeface="+mn-lt"/>
              <a:cs typeface="+mn-lt"/>
            </a:endParaRPr>
          </a:p>
        </p:txBody>
      </p:sp>
      <p:pic>
        <p:nvPicPr>
          <p:cNvPr id="8" name="図 7">
            <a:extLst>
              <a:ext uri="{FF2B5EF4-FFF2-40B4-BE49-F238E27FC236}">
                <a16:creationId xmlns:a16="http://schemas.microsoft.com/office/drawing/2014/main" id="{0C1A4A27-F19C-6840-68D4-FF8CF6F6362C}"/>
              </a:ext>
            </a:extLst>
          </p:cNvPr>
          <p:cNvPicPr>
            <a:picLocks noChangeAspect="1"/>
          </p:cNvPicPr>
          <p:nvPr/>
        </p:nvPicPr>
        <p:blipFill>
          <a:blip r:embed="rId2"/>
          <a:stretch>
            <a:fillRect/>
          </a:stretch>
        </p:blipFill>
        <p:spPr>
          <a:xfrm>
            <a:off x="1004614" y="4055001"/>
            <a:ext cx="2044466" cy="2073391"/>
          </a:xfrm>
          <a:prstGeom prst="rect">
            <a:avLst/>
          </a:prstGeom>
        </p:spPr>
      </p:pic>
      <p:sp>
        <p:nvSpPr>
          <p:cNvPr id="12" name="テキスト ボックス 11">
            <a:extLst>
              <a:ext uri="{FF2B5EF4-FFF2-40B4-BE49-F238E27FC236}">
                <a16:creationId xmlns:a16="http://schemas.microsoft.com/office/drawing/2014/main" id="{1E85CF63-C1C2-BF7C-A510-A7CDA1809968}"/>
              </a:ext>
            </a:extLst>
          </p:cNvPr>
          <p:cNvSpPr txBox="1"/>
          <p:nvPr/>
        </p:nvSpPr>
        <p:spPr>
          <a:xfrm>
            <a:off x="4340450" y="3980344"/>
            <a:ext cx="6094476" cy="461665"/>
          </a:xfrm>
          <a:prstGeom prst="rect">
            <a:avLst/>
          </a:prstGeom>
          <a:noFill/>
        </p:spPr>
        <p:txBody>
          <a:bodyPr wrap="square">
            <a:spAutoFit/>
          </a:bodyPr>
          <a:lstStyle/>
          <a:p>
            <a:r>
              <a:rPr lang="en-US" sz="2400"/>
              <a:t>https://eventi.unitn.it/en</a:t>
            </a:r>
          </a:p>
        </p:txBody>
      </p:sp>
      <p:sp>
        <p:nvSpPr>
          <p:cNvPr id="14" name="テキスト ボックス 13">
            <a:extLst>
              <a:ext uri="{FF2B5EF4-FFF2-40B4-BE49-F238E27FC236}">
                <a16:creationId xmlns:a16="http://schemas.microsoft.com/office/drawing/2014/main" id="{FBDCC967-4C0E-B56D-EDF9-2A90ADF74354}"/>
              </a:ext>
            </a:extLst>
          </p:cNvPr>
          <p:cNvSpPr txBox="1"/>
          <p:nvPr/>
        </p:nvSpPr>
        <p:spPr>
          <a:xfrm>
            <a:off x="3624132" y="4601186"/>
            <a:ext cx="8107250" cy="830997"/>
          </a:xfrm>
          <a:prstGeom prst="rect">
            <a:avLst/>
          </a:prstGeom>
          <a:noFill/>
        </p:spPr>
        <p:txBody>
          <a:bodyPr wrap="square" lIns="91440" tIns="45720" rIns="91440" bIns="45720" anchor="t">
            <a:spAutoFit/>
          </a:bodyPr>
          <a:lstStyle/>
          <a:p>
            <a:pPr marL="0" indent="0">
              <a:buNone/>
            </a:pPr>
            <a:r>
              <a:rPr lang="ja-JP" altLang="en-US" sz="2400"/>
              <a:t>テーマリストは頻繁に更新されるため、最新の内容をご確認ください。</a:t>
            </a:r>
          </a:p>
        </p:txBody>
      </p:sp>
    </p:spTree>
    <p:extLst>
      <p:ext uri="{BB962C8B-B14F-4D97-AF65-F5344CB8AC3E}">
        <p14:creationId xmlns:p14="http://schemas.microsoft.com/office/powerpoint/2010/main" val="1753167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958BA3E-34F3-23A0-D70A-CD0C8C9CD2C2}"/>
            </a:ext>
          </a:extLst>
        </p:cNvPr>
        <p:cNvGrpSpPr/>
        <p:nvPr/>
      </p:nvGrpSpPr>
      <p:grpSpPr>
        <a:xfrm>
          <a:off x="0" y="0"/>
          <a:ext cx="0" cy="0"/>
          <a:chOff x="0" y="0"/>
          <a:chExt cx="0" cy="0"/>
        </a:xfrm>
      </p:grpSpPr>
      <p:sp>
        <p:nvSpPr>
          <p:cNvPr id="16" name="Down Arrow 7">
            <a:extLst>
              <a:ext uri="{FF2B5EF4-FFF2-40B4-BE49-F238E27FC236}">
                <a16:creationId xmlns:a16="http://schemas.microsoft.com/office/drawing/2014/main" id="{C4DE1A7D-1C37-F711-D153-4ACAB75A9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C1A039A5-B80E-63E0-199D-6FEA586B19C9}"/>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kumimoji="1" lang="ja-JP" altLang="en-US" sz="3600" kern="1200">
                <a:solidFill>
                  <a:srgbClr val="FFFFFF"/>
                </a:solidFill>
                <a:latin typeface="+mj-lt"/>
                <a:ea typeface="+mj-ea"/>
                <a:cs typeface="+mj-cs"/>
              </a:rPr>
              <a:t>今日のアジェンダ</a:t>
            </a:r>
          </a:p>
        </p:txBody>
      </p:sp>
      <p:sp>
        <p:nvSpPr>
          <p:cNvPr id="5" name="TextBox 4">
            <a:extLst>
              <a:ext uri="{FF2B5EF4-FFF2-40B4-BE49-F238E27FC236}">
                <a16:creationId xmlns:a16="http://schemas.microsoft.com/office/drawing/2014/main" id="{50D137EA-07C9-A3BD-13F9-AAD7D0EAEDFE}"/>
              </a:ext>
            </a:extLst>
          </p:cNvPr>
          <p:cNvSpPr txBox="1"/>
          <p:nvPr/>
        </p:nvSpPr>
        <p:spPr>
          <a:xfrm>
            <a:off x="4417512" y="150750"/>
            <a:ext cx="7032170" cy="68634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mn-lt"/>
                <a:cs typeface="+mn-lt"/>
              </a:rPr>
              <a:t>17:00 - 17:05   Opening </a:t>
            </a:r>
          </a:p>
          <a:p>
            <a:br>
              <a:rPr lang="en-US" sz="2000" dirty="0">
                <a:ea typeface="+mn-lt"/>
                <a:cs typeface="+mn-lt"/>
              </a:rPr>
            </a:br>
            <a:r>
              <a:rPr lang="en-US" sz="2000">
                <a:ea typeface="+mn-lt"/>
                <a:cs typeface="+mn-lt"/>
              </a:rPr>
              <a:t>17:05 - 17:20   Introduction to Sorbonne University </a:t>
            </a:r>
          </a:p>
          <a:p>
            <a:r>
              <a:rPr lang="en-US" sz="2000">
                <a:ea typeface="+mn-lt"/>
                <a:cs typeface="+mn-lt"/>
              </a:rPr>
              <a:t>                           (Prof. Phillipe Codognet)</a:t>
            </a:r>
            <a:br>
              <a:rPr lang="en-US" sz="2000" dirty="0">
                <a:ea typeface="+mn-lt"/>
                <a:cs typeface="+mn-lt"/>
              </a:rPr>
            </a:br>
            <a:endParaRPr lang="en-US" sz="2000">
              <a:ea typeface="+mn-lt"/>
              <a:cs typeface="+mn-lt"/>
            </a:endParaRPr>
          </a:p>
          <a:p>
            <a:r>
              <a:rPr lang="en-US" sz="2000" dirty="0">
                <a:ea typeface="+mn-lt"/>
                <a:cs typeface="+mn-lt"/>
              </a:rPr>
              <a:t>17:20 - 17:35   Introduction to JETRO ―J-</a:t>
            </a:r>
            <a:r>
              <a:rPr lang="en-US" sz="2000" dirty="0" err="1">
                <a:ea typeface="+mn-lt"/>
                <a:cs typeface="+mn-lt"/>
              </a:rPr>
              <a:t>StarX</a:t>
            </a:r>
            <a:r>
              <a:rPr lang="en-US" sz="2000" dirty="0">
                <a:ea typeface="+mn-lt"/>
                <a:cs typeface="+mn-lt"/>
              </a:rPr>
              <a:t>―</a:t>
            </a:r>
          </a:p>
          <a:p>
            <a:r>
              <a:rPr lang="en-US" sz="2000">
                <a:ea typeface="+mn-lt"/>
                <a:cs typeface="+mn-lt"/>
              </a:rPr>
              <a:t>　　　　　     (Ms. </a:t>
            </a:r>
            <a:r>
              <a:rPr lang="en-US" altLang="ja-JP" sz="2000">
                <a:ea typeface="+mn-lt"/>
                <a:cs typeface="+mn-lt"/>
              </a:rPr>
              <a:t>Mayako Ishiguro</a:t>
            </a:r>
            <a:r>
              <a:rPr lang="en-US" sz="2000">
                <a:ea typeface="+mn-lt"/>
                <a:cs typeface="+mn-lt"/>
              </a:rPr>
              <a:t>)</a:t>
            </a:r>
            <a:br>
              <a:rPr lang="en-US" sz="2000" dirty="0">
                <a:ea typeface="+mn-lt"/>
                <a:cs typeface="+mn-lt"/>
              </a:rPr>
            </a:br>
            <a:endParaRPr lang="en-US" sz="2000">
              <a:ea typeface="+mn-lt"/>
              <a:cs typeface="+mn-lt"/>
            </a:endParaRPr>
          </a:p>
          <a:p>
            <a:r>
              <a:rPr lang="en-US" sz="2000">
                <a:ea typeface="+mn-lt"/>
                <a:cs typeface="+mn-lt"/>
              </a:rPr>
              <a:t>17:35 - 17:50   Introduction to Exchange Programs </a:t>
            </a:r>
          </a:p>
          <a:p>
            <a:r>
              <a:rPr lang="en-US" sz="2000">
                <a:ea typeface="+mn-lt"/>
                <a:cs typeface="+mn-lt"/>
              </a:rPr>
              <a:t>                           (Ms. Yuri Marugata)</a:t>
            </a:r>
            <a:br>
              <a:rPr lang="en-US" sz="2000" dirty="0">
                <a:ea typeface="+mn-lt"/>
                <a:cs typeface="+mn-lt"/>
              </a:rPr>
            </a:br>
            <a:endParaRPr lang="en-US" sz="2000">
              <a:ea typeface="+mn-lt"/>
              <a:cs typeface="+mn-lt"/>
            </a:endParaRPr>
          </a:p>
          <a:p>
            <a:r>
              <a:rPr lang="en-US" sz="2000">
                <a:ea typeface="+mn-lt"/>
                <a:cs typeface="+mn-lt"/>
              </a:rPr>
              <a:t>17:50 - 18:05   Experience of Joining USTEP Exchange Program</a:t>
            </a:r>
          </a:p>
          <a:p>
            <a:r>
              <a:rPr lang="en-US" sz="2000">
                <a:ea typeface="+mn-lt"/>
                <a:cs typeface="+mn-lt"/>
              </a:rPr>
              <a:t>                           at UBC (Mr. Kohtaro Uchida )</a:t>
            </a:r>
          </a:p>
          <a:p>
            <a:endParaRPr lang="en-US" sz="2000">
              <a:ea typeface="+mn-lt"/>
              <a:cs typeface="+mn-lt"/>
            </a:endParaRPr>
          </a:p>
          <a:p>
            <a:r>
              <a:rPr lang="en-US" sz="2000">
                <a:ea typeface="+mn-lt"/>
                <a:cs typeface="+mn-lt"/>
              </a:rPr>
              <a:t>18:05 - 18:10   Introduction to Short-term Program at</a:t>
            </a:r>
          </a:p>
          <a:p>
            <a:r>
              <a:rPr lang="en-US" sz="2000">
                <a:ea typeface="+mn-lt"/>
                <a:cs typeface="+mn-lt"/>
              </a:rPr>
              <a:t>                           IIT Hyderabad and NTNU (Ms. Yoshiko Raynolds )</a:t>
            </a:r>
            <a:br>
              <a:rPr lang="en-US" sz="2000" dirty="0">
                <a:ea typeface="+mn-lt"/>
                <a:cs typeface="+mn-lt"/>
              </a:rPr>
            </a:br>
            <a:endParaRPr lang="en-US" sz="2000">
              <a:ea typeface="+mn-lt"/>
              <a:cs typeface="+mn-lt"/>
            </a:endParaRPr>
          </a:p>
          <a:p>
            <a:r>
              <a:rPr lang="en-US" sz="2000">
                <a:ea typeface="+mn-lt"/>
                <a:cs typeface="+mn-lt"/>
              </a:rPr>
              <a:t>18:10 - 18:25   Experience of Joining Short-term Program at </a:t>
            </a:r>
          </a:p>
          <a:p>
            <a:r>
              <a:rPr lang="en-US" sz="2000">
                <a:ea typeface="+mn-lt"/>
                <a:cs typeface="+mn-lt"/>
              </a:rPr>
              <a:t>                           IIT Hyderabad (Mr. Shuma Kozawa)</a:t>
            </a:r>
            <a:br>
              <a:rPr lang="en-US" sz="2000" dirty="0">
                <a:ea typeface="+mn-lt"/>
                <a:cs typeface="+mn-lt"/>
              </a:rPr>
            </a:br>
            <a:endParaRPr lang="en-US" sz="2000">
              <a:ea typeface="+mn-lt"/>
              <a:cs typeface="+mn-lt"/>
            </a:endParaRPr>
          </a:p>
          <a:p>
            <a:r>
              <a:rPr lang="en-US" sz="2000">
                <a:ea typeface="+mn-lt"/>
                <a:cs typeface="+mn-lt"/>
              </a:rPr>
              <a:t>18:25 - 18:30   Closing </a:t>
            </a:r>
            <a:endParaRPr lang="en-US" sz="2000">
              <a:ea typeface="Calibri"/>
              <a:cs typeface="Calibri"/>
            </a:endParaRPr>
          </a:p>
          <a:p>
            <a:pPr algn="l"/>
            <a:endParaRPr lang="en-US" sz="2000">
              <a:ea typeface="Calibri"/>
              <a:cs typeface="Calibri"/>
            </a:endParaRPr>
          </a:p>
        </p:txBody>
      </p:sp>
      <p:sp>
        <p:nvSpPr>
          <p:cNvPr id="3" name="Rectangle: Rounded Corners 2">
            <a:extLst>
              <a:ext uri="{FF2B5EF4-FFF2-40B4-BE49-F238E27FC236}">
                <a16:creationId xmlns:a16="http://schemas.microsoft.com/office/drawing/2014/main" id="{70553B9C-B9B3-D3A2-377E-8F99FFDE9997}"/>
              </a:ext>
            </a:extLst>
          </p:cNvPr>
          <p:cNvSpPr/>
          <p:nvPr/>
        </p:nvSpPr>
        <p:spPr>
          <a:xfrm>
            <a:off x="4417512" y="3327258"/>
            <a:ext cx="6790364" cy="953015"/>
          </a:xfrm>
          <a:prstGeom prst="round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1315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D95828-37AC-63C7-AAA1-D0CA393B4993}"/>
            </a:ext>
          </a:extLst>
        </p:cNvPr>
        <p:cNvGrpSpPr/>
        <p:nvPr/>
      </p:nvGrpSpPr>
      <p:grpSpPr>
        <a:xfrm>
          <a:off x="0" y="0"/>
          <a:ext cx="0" cy="0"/>
          <a:chOff x="0" y="0"/>
          <a:chExt cx="0" cy="0"/>
        </a:xfrm>
      </p:grpSpPr>
      <p:sp>
        <p:nvSpPr>
          <p:cNvPr id="16" name="Down Arrow 7">
            <a:extLst>
              <a:ext uri="{FF2B5EF4-FFF2-40B4-BE49-F238E27FC236}">
                <a16:creationId xmlns:a16="http://schemas.microsoft.com/office/drawing/2014/main" id="{9C5B8F79-6EFA-CA5D-3AFD-3FED074086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2419A13F-16E1-2D8C-0A0C-FF59772DB5D0}"/>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kumimoji="1" lang="ja-JP" altLang="en-US" sz="3600" kern="1200">
                <a:solidFill>
                  <a:srgbClr val="FFFFFF"/>
                </a:solidFill>
                <a:latin typeface="+mj-lt"/>
                <a:ea typeface="+mj-ea"/>
                <a:cs typeface="+mj-cs"/>
              </a:rPr>
              <a:t>今日のアジェンダ</a:t>
            </a:r>
          </a:p>
        </p:txBody>
      </p:sp>
      <p:sp>
        <p:nvSpPr>
          <p:cNvPr id="5" name="TextBox 4">
            <a:extLst>
              <a:ext uri="{FF2B5EF4-FFF2-40B4-BE49-F238E27FC236}">
                <a16:creationId xmlns:a16="http://schemas.microsoft.com/office/drawing/2014/main" id="{C24DF33E-A9B9-7299-E6B2-FAE65DFA7A1A}"/>
              </a:ext>
            </a:extLst>
          </p:cNvPr>
          <p:cNvSpPr txBox="1"/>
          <p:nvPr/>
        </p:nvSpPr>
        <p:spPr>
          <a:xfrm>
            <a:off x="4417512" y="150750"/>
            <a:ext cx="7032170" cy="68634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mn-lt"/>
                <a:cs typeface="+mn-lt"/>
              </a:rPr>
              <a:t>17:00 - 17:05   Opening </a:t>
            </a:r>
          </a:p>
          <a:p>
            <a:br>
              <a:rPr lang="en-US" sz="2000" dirty="0">
                <a:ea typeface="+mn-lt"/>
                <a:cs typeface="+mn-lt"/>
              </a:rPr>
            </a:br>
            <a:r>
              <a:rPr lang="en-US" sz="2000">
                <a:ea typeface="+mn-lt"/>
                <a:cs typeface="+mn-lt"/>
              </a:rPr>
              <a:t>17:05 - 17:20   Introduction to Sorbonne University </a:t>
            </a:r>
          </a:p>
          <a:p>
            <a:r>
              <a:rPr lang="en-US" sz="2000">
                <a:ea typeface="+mn-lt"/>
                <a:cs typeface="+mn-lt"/>
              </a:rPr>
              <a:t>                           (Prof. Phillipe Codognet)</a:t>
            </a:r>
            <a:br>
              <a:rPr lang="en-US" sz="2000" dirty="0">
                <a:ea typeface="+mn-lt"/>
                <a:cs typeface="+mn-lt"/>
              </a:rPr>
            </a:br>
            <a:endParaRPr lang="en-US" sz="2000">
              <a:ea typeface="+mn-lt"/>
              <a:cs typeface="+mn-lt"/>
            </a:endParaRPr>
          </a:p>
          <a:p>
            <a:r>
              <a:rPr lang="en-US" sz="2000" dirty="0">
                <a:ea typeface="+mn-lt"/>
                <a:cs typeface="+mn-lt"/>
              </a:rPr>
              <a:t>17:20 - 17:35   Introduction to JETRO ―J-</a:t>
            </a:r>
            <a:r>
              <a:rPr lang="en-US" sz="2000" dirty="0" err="1">
                <a:ea typeface="+mn-lt"/>
                <a:cs typeface="+mn-lt"/>
              </a:rPr>
              <a:t>StarX</a:t>
            </a:r>
            <a:r>
              <a:rPr lang="en-US" sz="2000" dirty="0">
                <a:ea typeface="+mn-lt"/>
                <a:cs typeface="+mn-lt"/>
              </a:rPr>
              <a:t>―</a:t>
            </a:r>
          </a:p>
          <a:p>
            <a:r>
              <a:rPr lang="en-US" sz="2000">
                <a:ea typeface="+mn-lt"/>
                <a:cs typeface="+mn-lt"/>
              </a:rPr>
              <a:t>　　　　　     (Ms. </a:t>
            </a:r>
            <a:r>
              <a:rPr lang="en-US" altLang="ja-JP" sz="2000">
                <a:ea typeface="+mn-lt"/>
                <a:cs typeface="+mn-lt"/>
              </a:rPr>
              <a:t>Mayako Ishiguro</a:t>
            </a:r>
            <a:r>
              <a:rPr lang="en-US" sz="2000">
                <a:ea typeface="+mn-lt"/>
                <a:cs typeface="+mn-lt"/>
              </a:rPr>
              <a:t>)</a:t>
            </a:r>
            <a:br>
              <a:rPr lang="en-US" sz="2000" dirty="0">
                <a:ea typeface="+mn-lt"/>
                <a:cs typeface="+mn-lt"/>
              </a:rPr>
            </a:br>
            <a:endParaRPr lang="en-US" sz="2000">
              <a:ea typeface="+mn-lt"/>
              <a:cs typeface="+mn-lt"/>
            </a:endParaRPr>
          </a:p>
          <a:p>
            <a:r>
              <a:rPr lang="en-US" sz="2000">
                <a:ea typeface="+mn-lt"/>
                <a:cs typeface="+mn-lt"/>
              </a:rPr>
              <a:t>17:35 - 17:50   Introduction to Exchange Programs </a:t>
            </a:r>
          </a:p>
          <a:p>
            <a:r>
              <a:rPr lang="en-US" sz="2000">
                <a:ea typeface="+mn-lt"/>
                <a:cs typeface="+mn-lt"/>
              </a:rPr>
              <a:t>                           (Ms. Yuri Marugata)</a:t>
            </a:r>
            <a:br>
              <a:rPr lang="en-US" sz="2000" dirty="0">
                <a:ea typeface="+mn-lt"/>
                <a:cs typeface="+mn-lt"/>
              </a:rPr>
            </a:br>
            <a:endParaRPr lang="en-US" sz="2000">
              <a:ea typeface="+mn-lt"/>
              <a:cs typeface="+mn-lt"/>
            </a:endParaRPr>
          </a:p>
          <a:p>
            <a:r>
              <a:rPr lang="en-US" sz="2000">
                <a:ea typeface="+mn-lt"/>
                <a:cs typeface="+mn-lt"/>
              </a:rPr>
              <a:t>17:50 - 18:05   Experience of Joining USTEP Exchange Program</a:t>
            </a:r>
          </a:p>
          <a:p>
            <a:r>
              <a:rPr lang="en-US" sz="2000">
                <a:ea typeface="+mn-lt"/>
                <a:cs typeface="+mn-lt"/>
              </a:rPr>
              <a:t>                           at UBC (Mr. Kohtaro Uchida )</a:t>
            </a:r>
          </a:p>
          <a:p>
            <a:endParaRPr lang="en-US" sz="2000">
              <a:ea typeface="+mn-lt"/>
              <a:cs typeface="+mn-lt"/>
            </a:endParaRPr>
          </a:p>
          <a:p>
            <a:r>
              <a:rPr lang="en-US" sz="2000">
                <a:ea typeface="+mn-lt"/>
                <a:cs typeface="+mn-lt"/>
              </a:rPr>
              <a:t>18:05 - 18:10   Introduction to Short-term Program at</a:t>
            </a:r>
          </a:p>
          <a:p>
            <a:r>
              <a:rPr lang="en-US" sz="2000">
                <a:ea typeface="+mn-lt"/>
                <a:cs typeface="+mn-lt"/>
              </a:rPr>
              <a:t>                           IIT Hyderabad and NTNU (Ms. Yoshiko Raynolds )</a:t>
            </a:r>
            <a:br>
              <a:rPr lang="en-US" sz="2000" dirty="0">
                <a:ea typeface="+mn-lt"/>
                <a:cs typeface="+mn-lt"/>
              </a:rPr>
            </a:br>
            <a:endParaRPr lang="en-US" sz="2000">
              <a:ea typeface="+mn-lt"/>
              <a:cs typeface="+mn-lt"/>
            </a:endParaRPr>
          </a:p>
          <a:p>
            <a:r>
              <a:rPr lang="en-US" sz="2000">
                <a:ea typeface="+mn-lt"/>
                <a:cs typeface="+mn-lt"/>
              </a:rPr>
              <a:t>18:10 - 18:25   Experience of Joining Short-term Program at </a:t>
            </a:r>
          </a:p>
          <a:p>
            <a:r>
              <a:rPr lang="en-US" sz="2000">
                <a:ea typeface="+mn-lt"/>
                <a:cs typeface="+mn-lt"/>
              </a:rPr>
              <a:t>                           IIT Hyderabad (Mr. Shuma Kozawa)</a:t>
            </a:r>
            <a:br>
              <a:rPr lang="en-US" sz="2000" dirty="0">
                <a:ea typeface="+mn-lt"/>
                <a:cs typeface="+mn-lt"/>
              </a:rPr>
            </a:br>
            <a:endParaRPr lang="en-US" sz="2000">
              <a:ea typeface="+mn-lt"/>
              <a:cs typeface="+mn-lt"/>
            </a:endParaRPr>
          </a:p>
          <a:p>
            <a:r>
              <a:rPr lang="en-US" sz="2000">
                <a:ea typeface="+mn-lt"/>
                <a:cs typeface="+mn-lt"/>
              </a:rPr>
              <a:t>18:25 - 18:30   Closing </a:t>
            </a:r>
            <a:endParaRPr lang="en-US" sz="2000">
              <a:ea typeface="Calibri"/>
              <a:cs typeface="Calibri"/>
            </a:endParaRPr>
          </a:p>
          <a:p>
            <a:pPr algn="l"/>
            <a:endParaRPr lang="en-US" sz="2000">
              <a:ea typeface="Calibri"/>
              <a:cs typeface="Calibri"/>
            </a:endParaRPr>
          </a:p>
        </p:txBody>
      </p:sp>
      <p:sp>
        <p:nvSpPr>
          <p:cNvPr id="3" name="Rectangle: Rounded Corners 2">
            <a:extLst>
              <a:ext uri="{FF2B5EF4-FFF2-40B4-BE49-F238E27FC236}">
                <a16:creationId xmlns:a16="http://schemas.microsoft.com/office/drawing/2014/main" id="{C1365202-4777-BD87-9CBC-5405B78D73D5}"/>
              </a:ext>
            </a:extLst>
          </p:cNvPr>
          <p:cNvSpPr/>
          <p:nvPr/>
        </p:nvSpPr>
        <p:spPr>
          <a:xfrm>
            <a:off x="4462425" y="4253204"/>
            <a:ext cx="6790364" cy="953015"/>
          </a:xfrm>
          <a:prstGeom prst="round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3338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38604-FE0E-59AD-9B63-C8FE5CAD363E}"/>
              </a:ext>
            </a:extLst>
          </p:cNvPr>
          <p:cNvSpPr>
            <a:spLocks noGrp="1"/>
          </p:cNvSpPr>
          <p:nvPr>
            <p:ph type="title"/>
          </p:nvPr>
        </p:nvSpPr>
        <p:spPr>
          <a:xfrm>
            <a:off x="-4010" y="2635"/>
            <a:ext cx="12200020" cy="904458"/>
          </a:xfrm>
          <a:solidFill>
            <a:schemeClr val="accent6">
              <a:lumMod val="20000"/>
              <a:lumOff val="80000"/>
            </a:schemeClr>
          </a:solidFill>
        </p:spPr>
        <p:txBody>
          <a:bodyPr/>
          <a:lstStyle/>
          <a:p>
            <a:r>
              <a:rPr lang="ja-JP" altLang="en-US" sz="3400">
                <a:ea typeface="ＭＳ Ｐゴシック"/>
                <a:cs typeface="Calibri Light"/>
              </a:rPr>
              <a:t>      短期研究インターンシップ</a:t>
            </a:r>
            <a:endParaRPr lang="en-US">
              <a:ea typeface="ＭＳ Ｐゴシック"/>
            </a:endParaRPr>
          </a:p>
        </p:txBody>
      </p:sp>
      <p:sp>
        <p:nvSpPr>
          <p:cNvPr id="3" name="Content Placeholder 2">
            <a:extLst>
              <a:ext uri="{FF2B5EF4-FFF2-40B4-BE49-F238E27FC236}">
                <a16:creationId xmlns:a16="http://schemas.microsoft.com/office/drawing/2014/main" id="{C2030C83-02F2-48E6-92F1-157090583B20}"/>
              </a:ext>
            </a:extLst>
          </p:cNvPr>
          <p:cNvSpPr>
            <a:spLocks noGrp="1"/>
          </p:cNvSpPr>
          <p:nvPr>
            <p:ph idx="1"/>
          </p:nvPr>
        </p:nvSpPr>
        <p:spPr>
          <a:xfrm>
            <a:off x="507332" y="3433716"/>
            <a:ext cx="10515600" cy="3420478"/>
          </a:xfrm>
        </p:spPr>
        <p:txBody>
          <a:bodyPr vert="horz" lIns="91440" tIns="45720" rIns="91440" bIns="45720" rtlCol="0" anchor="t">
            <a:normAutofit/>
          </a:bodyPr>
          <a:lstStyle/>
          <a:p>
            <a:r>
              <a:rPr lang="en-US" altLang="ja-JP" sz="2400">
                <a:solidFill>
                  <a:srgbClr val="222222"/>
                </a:solidFill>
                <a:latin typeface="ＭＳ Ｐゴシック"/>
                <a:ea typeface="ＭＳ Ｐゴシック"/>
                <a:cs typeface="Arial"/>
              </a:rPr>
              <a:t>2024</a:t>
            </a:r>
            <a:r>
              <a:rPr lang="ja-JP" altLang="en-US" sz="2400">
                <a:solidFill>
                  <a:srgbClr val="222222"/>
                </a:solidFill>
                <a:latin typeface="ＭＳ Ｐゴシック"/>
                <a:ea typeface="ＭＳ Ｐゴシック"/>
                <a:cs typeface="Arial"/>
              </a:rPr>
              <a:t>年度：タイ・台湾・インド</a:t>
            </a:r>
            <a:endParaRPr lang="en-US" sz="2400">
              <a:solidFill>
                <a:srgbClr val="000000"/>
              </a:solidFill>
              <a:latin typeface="ＭＳ Ｐゴシック"/>
              <a:ea typeface="ＭＳ Ｐゴシック"/>
              <a:cs typeface="Calibri" panose="020F0502020204030204"/>
            </a:endParaRPr>
          </a:p>
          <a:p>
            <a:r>
              <a:rPr lang="en-US" altLang="ja-JP" sz="2400">
                <a:solidFill>
                  <a:srgbClr val="222222"/>
                </a:solidFill>
                <a:latin typeface="ＭＳ Ｐゴシック"/>
                <a:ea typeface="ＭＳ Ｐゴシック"/>
                <a:cs typeface="+mn-lt"/>
              </a:rPr>
              <a:t>2025</a:t>
            </a:r>
            <a:r>
              <a:rPr lang="ja-JP" sz="2400">
                <a:solidFill>
                  <a:srgbClr val="222222"/>
                </a:solidFill>
                <a:latin typeface="ＭＳ Ｐゴシック"/>
                <a:ea typeface="ＭＳ Ｐゴシック"/>
                <a:cs typeface="+mn-lt"/>
              </a:rPr>
              <a:t>年度：</a:t>
            </a:r>
            <a:r>
              <a:rPr lang="ja-JP" altLang="en-US" sz="2400">
                <a:solidFill>
                  <a:srgbClr val="222222"/>
                </a:solidFill>
                <a:latin typeface="ＭＳ Ｐゴシック"/>
                <a:ea typeface="ＭＳ Ｐゴシック"/>
                <a:cs typeface="+mn-lt"/>
              </a:rPr>
              <a:t>インド</a:t>
            </a:r>
            <a:r>
              <a:rPr lang="ja-JP" sz="2400">
                <a:solidFill>
                  <a:srgbClr val="222222"/>
                </a:solidFill>
                <a:latin typeface="ＭＳ Ｐゴシック"/>
                <a:ea typeface="ＭＳ Ｐゴシック"/>
                <a:cs typeface="+mn-lt"/>
              </a:rPr>
              <a:t>、台湾</a:t>
            </a:r>
            <a:r>
              <a:rPr lang="ja-JP" altLang="en-US" sz="2400">
                <a:solidFill>
                  <a:srgbClr val="222222"/>
                </a:solidFill>
                <a:latin typeface="ＭＳ Ｐゴシック"/>
                <a:ea typeface="ＭＳ Ｐゴシック"/>
                <a:cs typeface="+mn-lt"/>
              </a:rPr>
              <a:t>、</a:t>
            </a:r>
            <a:r>
              <a:rPr lang="ja-JP" sz="2400">
                <a:solidFill>
                  <a:srgbClr val="222222"/>
                </a:solidFill>
                <a:latin typeface="ＭＳ Ｐゴシック"/>
                <a:ea typeface="ＭＳ Ｐゴシック"/>
                <a:cs typeface="+mn-lt"/>
              </a:rPr>
              <a:t>フランス</a:t>
            </a:r>
            <a:endParaRPr lang="en-US" altLang="ja-JP" sz="2400" dirty="0">
              <a:solidFill>
                <a:srgbClr val="222222"/>
              </a:solidFill>
              <a:latin typeface="ＭＳ Ｐゴシック"/>
              <a:ea typeface="ＭＳ Ｐゴシック"/>
              <a:cs typeface="Calibri"/>
            </a:endParaRPr>
          </a:p>
          <a:p>
            <a:r>
              <a:rPr lang="en-US" altLang="ja-JP">
                <a:latin typeface="ＭＳ Ｐゴシック"/>
                <a:ea typeface="ＭＳ Ｐゴシック"/>
                <a:cs typeface="Calibri"/>
              </a:rPr>
              <a:t>2026年度は、</a:t>
            </a:r>
            <a:endParaRPr lang="en-US" altLang="ja-JP" dirty="0">
              <a:latin typeface="ＭＳ Ｐゴシック"/>
              <a:ea typeface="ＭＳ Ｐゴシック"/>
              <a:cs typeface="Calibri"/>
            </a:endParaRPr>
          </a:p>
          <a:p>
            <a:pPr marL="0" indent="0">
              <a:buNone/>
            </a:pPr>
            <a:r>
              <a:rPr lang="en-US" altLang="ja-JP" dirty="0">
                <a:latin typeface="ＭＳ Ｐゴシック"/>
                <a:ea typeface="ＭＳ Ｐゴシック"/>
                <a:cs typeface="Calibri"/>
              </a:rPr>
              <a:t>　　</a:t>
            </a:r>
            <a:r>
              <a:rPr lang="en-US" altLang="ja-JP" dirty="0">
                <a:solidFill>
                  <a:srgbClr val="090296"/>
                </a:solidFill>
                <a:latin typeface="ＭＳ Ｐゴシック"/>
                <a:ea typeface="ＭＳ Ｐゴシック"/>
                <a:cs typeface="Calibri"/>
              </a:rPr>
              <a:t>　</a:t>
            </a:r>
            <a:r>
              <a:rPr lang="en-US" altLang="ja-JP" dirty="0" err="1">
                <a:solidFill>
                  <a:srgbClr val="090296"/>
                </a:solidFill>
                <a:latin typeface="ＭＳ Ｐゴシック"/>
                <a:ea typeface="ＭＳ Ｐゴシック"/>
                <a:cs typeface="Calibri"/>
              </a:rPr>
              <a:t>インド工科大学ハイデラバード校（インド</a:t>
            </a:r>
            <a:r>
              <a:rPr lang="en-US" altLang="ja-JP" dirty="0">
                <a:solidFill>
                  <a:srgbClr val="090296"/>
                </a:solidFill>
                <a:latin typeface="ＭＳ Ｐゴシック"/>
                <a:ea typeface="ＭＳ Ｐゴシック"/>
                <a:cs typeface="Calibri"/>
              </a:rPr>
              <a:t>）</a:t>
            </a:r>
            <a:endParaRPr lang="en-US">
              <a:solidFill>
                <a:srgbClr val="090296"/>
              </a:solidFill>
              <a:latin typeface="ＭＳ Ｐゴシック"/>
              <a:ea typeface="ＭＳ Ｐゴシック"/>
              <a:cs typeface="Calibri" panose="020F0502020204030204"/>
            </a:endParaRPr>
          </a:p>
          <a:p>
            <a:pPr marL="0" indent="0">
              <a:buNone/>
            </a:pPr>
            <a:r>
              <a:rPr lang="en-US" altLang="ja-JP" dirty="0">
                <a:solidFill>
                  <a:srgbClr val="090296"/>
                </a:solidFill>
                <a:latin typeface="ＭＳ Ｐゴシック"/>
                <a:ea typeface="ＭＳ Ｐゴシック"/>
                <a:cs typeface="Calibri"/>
              </a:rPr>
              <a:t>　　　</a:t>
            </a:r>
            <a:r>
              <a:rPr lang="ja-JP" altLang="en-US">
                <a:solidFill>
                  <a:srgbClr val="090296"/>
                </a:solidFill>
                <a:latin typeface="ＭＳ Ｐゴシック"/>
                <a:ea typeface="ＭＳ Ｐゴシック"/>
                <a:cs typeface="Calibri"/>
              </a:rPr>
              <a:t>ノルウェー自然科学大学</a:t>
            </a:r>
            <a:r>
              <a:rPr lang="en-US" altLang="ja-JP">
                <a:solidFill>
                  <a:srgbClr val="090296"/>
                </a:solidFill>
                <a:latin typeface="ＭＳ Ｐゴシック"/>
                <a:ea typeface="ＭＳ Ｐゴシック"/>
                <a:cs typeface="Calibri"/>
              </a:rPr>
              <a:t>（</a:t>
            </a:r>
            <a:r>
              <a:rPr lang="ja-JP" altLang="en-US">
                <a:solidFill>
                  <a:srgbClr val="090296"/>
                </a:solidFill>
                <a:latin typeface="ＭＳ Ｐゴシック"/>
                <a:ea typeface="ＭＳ Ｐゴシック"/>
                <a:cs typeface="Calibri"/>
              </a:rPr>
              <a:t>ノルウェー</a:t>
            </a:r>
            <a:r>
              <a:rPr lang="en-US" altLang="ja-JP">
                <a:solidFill>
                  <a:srgbClr val="090296"/>
                </a:solidFill>
                <a:latin typeface="ＭＳ Ｐゴシック"/>
                <a:ea typeface="ＭＳ Ｐゴシック"/>
                <a:cs typeface="Calibri"/>
              </a:rPr>
              <a:t>）</a:t>
            </a:r>
            <a:endParaRPr lang="en-US" altLang="ja-JP" dirty="0">
              <a:solidFill>
                <a:srgbClr val="090296"/>
              </a:solidFill>
              <a:latin typeface="ＭＳ Ｐゴシック"/>
              <a:ea typeface="ＭＳ Ｐゴシック"/>
              <a:cs typeface="Calibri"/>
            </a:endParaRPr>
          </a:p>
          <a:p>
            <a:pPr marL="0" indent="0">
              <a:buNone/>
            </a:pPr>
            <a:r>
              <a:rPr lang="en-US" altLang="ja-JP" dirty="0">
                <a:solidFill>
                  <a:srgbClr val="222222"/>
                </a:solidFill>
                <a:latin typeface="ＭＳ Ｐゴシック"/>
                <a:ea typeface="ＭＳ Ｐゴシック"/>
                <a:cs typeface="Calibri"/>
              </a:rPr>
              <a:t>　</a:t>
            </a:r>
            <a:r>
              <a:rPr lang="en-US" altLang="ja-JP" dirty="0" err="1">
                <a:solidFill>
                  <a:srgbClr val="222222"/>
                </a:solidFill>
                <a:latin typeface="ＭＳ Ｐゴシック"/>
                <a:ea typeface="ＭＳ Ｐゴシック"/>
                <a:cs typeface="Calibri"/>
              </a:rPr>
              <a:t>を予定しています</a:t>
            </a:r>
            <a:r>
              <a:rPr lang="en-US" altLang="ja-JP" dirty="0">
                <a:solidFill>
                  <a:srgbClr val="222222"/>
                </a:solidFill>
                <a:latin typeface="ＭＳ Ｐゴシック"/>
                <a:ea typeface="ＭＳ Ｐゴシック"/>
                <a:cs typeface="Calibri"/>
              </a:rPr>
              <a:t> (8月～9月)。</a:t>
            </a:r>
          </a:p>
          <a:p>
            <a:pPr marL="0" indent="0">
              <a:buNone/>
            </a:pPr>
            <a:r>
              <a:rPr lang="en-US" altLang="ja-JP" sz="2000" dirty="0">
                <a:latin typeface="ＭＳ Ｐゴシック"/>
                <a:ea typeface="ＭＳ Ｐゴシック"/>
                <a:cs typeface="Calibri"/>
              </a:rPr>
              <a:t>　（</a:t>
            </a:r>
            <a:r>
              <a:rPr lang="en-US" altLang="ja-JP" sz="2000" dirty="0" err="1">
                <a:latin typeface="ＭＳ Ｐゴシック"/>
                <a:ea typeface="ＭＳ Ｐゴシック"/>
                <a:cs typeface="Calibri"/>
              </a:rPr>
              <a:t>学生ポータルサイトに詳細アップし</a:t>
            </a:r>
            <a:r>
              <a:rPr lang="ja-JP" altLang="en-US" sz="2000" dirty="0">
                <a:latin typeface="ＭＳ Ｐゴシック"/>
                <a:ea typeface="ＭＳ Ｐゴシック"/>
                <a:cs typeface="Calibri"/>
              </a:rPr>
              <a:t>ています</a:t>
            </a:r>
            <a:r>
              <a:rPr lang="en-US" altLang="ja-JP" sz="2000" dirty="0">
                <a:latin typeface="ＭＳ Ｐゴシック"/>
                <a:ea typeface="ＭＳ Ｐゴシック"/>
                <a:cs typeface="Calibri"/>
              </a:rPr>
              <a:t>。）</a:t>
            </a:r>
            <a:endParaRPr lang="ja-JP" altLang="en-US" sz="2000" dirty="0">
              <a:latin typeface="ＭＳ Ｐゴシック"/>
              <a:ea typeface="ＭＳ Ｐゴシック"/>
              <a:cs typeface="Calibri"/>
            </a:endParaRPr>
          </a:p>
        </p:txBody>
      </p:sp>
      <p:pic>
        <p:nvPicPr>
          <p:cNvPr id="4" name="Picture 3" descr="ノルウェー科学技術大学 - Wikipedia">
            <a:extLst>
              <a:ext uri="{FF2B5EF4-FFF2-40B4-BE49-F238E27FC236}">
                <a16:creationId xmlns:a16="http://schemas.microsoft.com/office/drawing/2014/main" id="{B4320C92-3FD2-CB18-4D1B-B1D1DFC25AB4}"/>
              </a:ext>
            </a:extLst>
          </p:cNvPr>
          <p:cNvPicPr>
            <a:picLocks noChangeAspect="1"/>
          </p:cNvPicPr>
          <p:nvPr/>
        </p:nvPicPr>
        <p:blipFill>
          <a:blip r:embed="rId2"/>
          <a:srcRect l="110" t="6672" r="-110" b="13177"/>
          <a:stretch>
            <a:fillRect/>
          </a:stretch>
        </p:blipFill>
        <p:spPr>
          <a:xfrm>
            <a:off x="8382001" y="4687998"/>
            <a:ext cx="3459089" cy="2037677"/>
          </a:xfrm>
          <a:prstGeom prst="rect">
            <a:avLst/>
          </a:prstGeom>
        </p:spPr>
      </p:pic>
      <p:pic>
        <p:nvPicPr>
          <p:cNvPr id="5" name="Picture 4" descr="参加費支援有・新規実施】2025年度京都大学短期派遣プログラムインド工科大学ハイデラバード校（IITH）サマープログラム参加者募集 - 京都大学 海外留学情報ポータルサイト">
            <a:extLst>
              <a:ext uri="{FF2B5EF4-FFF2-40B4-BE49-F238E27FC236}">
                <a16:creationId xmlns:a16="http://schemas.microsoft.com/office/drawing/2014/main" id="{BAA20796-92A9-F987-F703-64A4CDF0BB1B}"/>
              </a:ext>
            </a:extLst>
          </p:cNvPr>
          <p:cNvPicPr>
            <a:picLocks noChangeAspect="1"/>
          </p:cNvPicPr>
          <p:nvPr/>
        </p:nvPicPr>
        <p:blipFill>
          <a:blip r:embed="rId3"/>
          <a:stretch>
            <a:fillRect/>
          </a:stretch>
        </p:blipFill>
        <p:spPr>
          <a:xfrm>
            <a:off x="8384005" y="2667858"/>
            <a:ext cx="3455067" cy="1933364"/>
          </a:xfrm>
          <a:prstGeom prst="rect">
            <a:avLst/>
          </a:prstGeom>
        </p:spPr>
      </p:pic>
      <p:sp>
        <p:nvSpPr>
          <p:cNvPr id="7" name="Content Placeholder 2">
            <a:extLst>
              <a:ext uri="{FF2B5EF4-FFF2-40B4-BE49-F238E27FC236}">
                <a16:creationId xmlns:a16="http://schemas.microsoft.com/office/drawing/2014/main" id="{7CB30804-1590-4643-2C2C-1C1C4E1CED52}"/>
              </a:ext>
            </a:extLst>
          </p:cNvPr>
          <p:cNvSpPr txBox="1">
            <a:spLocks/>
          </p:cNvSpPr>
          <p:nvPr/>
        </p:nvSpPr>
        <p:spPr>
          <a:xfrm>
            <a:off x="1040732" y="1099589"/>
            <a:ext cx="10515600" cy="108434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dirty="0" err="1">
                <a:latin typeface="ＭＳ Ｐゴシック"/>
                <a:ea typeface="ＭＳ Ｐゴシック"/>
                <a:cs typeface="Calibri"/>
              </a:rPr>
              <a:t>留学に興味はあるけれど、今ひとつ決断に迷っている学生のための</a:t>
            </a:r>
            <a:endParaRPr lang="en-US" altLang="ja-JP">
              <a:latin typeface="ＭＳ Ｐゴシック"/>
              <a:ea typeface="ＭＳ Ｐゴシック"/>
              <a:cs typeface="Calibri"/>
            </a:endParaRPr>
          </a:p>
          <a:p>
            <a:pPr marL="0" indent="0">
              <a:buNone/>
            </a:pPr>
            <a:r>
              <a:rPr lang="en-US" altLang="ja-JP" dirty="0">
                <a:latin typeface="ＭＳ Ｐゴシック"/>
                <a:ea typeface="ＭＳ Ｐゴシック"/>
                <a:cs typeface="Calibri"/>
              </a:rPr>
              <a:t>”</a:t>
            </a:r>
            <a:r>
              <a:rPr lang="en-US" altLang="ja-JP" dirty="0" err="1">
                <a:latin typeface="ＭＳ Ｐゴシック"/>
                <a:ea typeface="ＭＳ Ｐゴシック"/>
                <a:cs typeface="Calibri"/>
              </a:rPr>
              <a:t>お試し留学</a:t>
            </a:r>
            <a:r>
              <a:rPr lang="en-US" altLang="ja-JP" dirty="0">
                <a:latin typeface="ＭＳ Ｐゴシック"/>
                <a:ea typeface="ＭＳ Ｐゴシック"/>
                <a:cs typeface="Calibri"/>
              </a:rPr>
              <a:t>”。</a:t>
            </a:r>
          </a:p>
          <a:p>
            <a:pPr marL="0" indent="0">
              <a:buNone/>
            </a:pPr>
            <a:endParaRPr lang="en-US" altLang="ja-JP" sz="2400" dirty="0">
              <a:latin typeface="ＭＳ Ｐゴシック"/>
              <a:ea typeface="ＭＳ Ｐゴシック"/>
              <a:cs typeface="Calibri"/>
            </a:endParaRPr>
          </a:p>
        </p:txBody>
      </p:sp>
      <p:sp>
        <p:nvSpPr>
          <p:cNvPr id="8" name="Content Placeholder 2">
            <a:extLst>
              <a:ext uri="{FF2B5EF4-FFF2-40B4-BE49-F238E27FC236}">
                <a16:creationId xmlns:a16="http://schemas.microsoft.com/office/drawing/2014/main" id="{C07F5163-507F-2085-59A9-14222CF0F333}"/>
              </a:ext>
            </a:extLst>
          </p:cNvPr>
          <p:cNvSpPr txBox="1">
            <a:spLocks/>
          </p:cNvSpPr>
          <p:nvPr/>
        </p:nvSpPr>
        <p:spPr>
          <a:xfrm>
            <a:off x="1542048" y="2282694"/>
            <a:ext cx="6835943" cy="94397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400">
                <a:latin typeface="ＭＳ Ｐゴシック"/>
                <a:ea typeface="ＭＳ Ｐゴシック"/>
                <a:cs typeface="Calibri"/>
              </a:rPr>
              <a:t>期間：１～２カ月</a:t>
            </a:r>
            <a:endParaRPr lang="en-US"/>
          </a:p>
          <a:p>
            <a:pPr marL="0" indent="0">
              <a:buNone/>
            </a:pPr>
            <a:r>
              <a:rPr lang="en-US" altLang="ja-JP" sz="2400" dirty="0" err="1">
                <a:latin typeface="ＭＳ Ｐゴシック"/>
                <a:ea typeface="ＭＳ Ｐゴシック"/>
                <a:cs typeface="Calibri"/>
              </a:rPr>
              <a:t>内容：相手大学の研究室に在籍して研究を行う</a:t>
            </a:r>
            <a:r>
              <a:rPr lang="en-US" altLang="ja-JP" sz="2400" dirty="0">
                <a:latin typeface="ＭＳ Ｐゴシック"/>
                <a:ea typeface="ＭＳ Ｐゴシック"/>
                <a:cs typeface="Calibri"/>
              </a:rPr>
              <a:t>。</a:t>
            </a:r>
          </a:p>
        </p:txBody>
      </p:sp>
    </p:spTree>
    <p:extLst>
      <p:ext uri="{BB962C8B-B14F-4D97-AF65-F5344CB8AC3E}">
        <p14:creationId xmlns:p14="http://schemas.microsoft.com/office/powerpoint/2010/main" val="363373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C4E6D-1A30-1BC0-B2A6-02040B0BE550}"/>
              </a:ext>
            </a:extLst>
          </p:cNvPr>
          <p:cNvSpPr>
            <a:spLocks noGrp="1"/>
          </p:cNvSpPr>
          <p:nvPr>
            <p:ph type="title"/>
          </p:nvPr>
        </p:nvSpPr>
        <p:spPr>
          <a:xfrm>
            <a:off x="-4010" y="4179"/>
            <a:ext cx="12210047" cy="934536"/>
          </a:xfrm>
          <a:solidFill>
            <a:schemeClr val="accent2">
              <a:lumMod val="20000"/>
              <a:lumOff val="80000"/>
            </a:schemeClr>
          </a:solidFill>
        </p:spPr>
        <p:txBody>
          <a:bodyPr>
            <a:normAutofit/>
          </a:bodyPr>
          <a:lstStyle/>
          <a:p>
            <a:r>
              <a:rPr lang="ja-JP" altLang="en-US" sz="3200">
                <a:ea typeface="ＭＳ Ｐゴシック"/>
                <a:cs typeface="Calibri Light"/>
              </a:rPr>
              <a:t>    インド工科大学ハイデラバード校 </a:t>
            </a:r>
            <a:r>
              <a:rPr lang="ja-JP" altLang="en-US" sz="3200">
                <a:latin typeface="MS PGothic"/>
                <a:ea typeface="MS PGothic"/>
                <a:cs typeface="Calibri Light"/>
              </a:rPr>
              <a:t>(IITH)</a:t>
            </a:r>
            <a:endParaRPr lang="en-US" sz="3200">
              <a:latin typeface="MS PGothic"/>
              <a:ea typeface="MS PGothic"/>
            </a:endParaRPr>
          </a:p>
        </p:txBody>
      </p:sp>
      <p:sp>
        <p:nvSpPr>
          <p:cNvPr id="3" name="Content Placeholder 2">
            <a:extLst>
              <a:ext uri="{FF2B5EF4-FFF2-40B4-BE49-F238E27FC236}">
                <a16:creationId xmlns:a16="http://schemas.microsoft.com/office/drawing/2014/main" id="{8FE4D12A-3A3A-D93A-7015-E68631FA5FEC}"/>
              </a:ext>
            </a:extLst>
          </p:cNvPr>
          <p:cNvSpPr>
            <a:spLocks noGrp="1"/>
          </p:cNvSpPr>
          <p:nvPr>
            <p:ph idx="1"/>
          </p:nvPr>
        </p:nvSpPr>
        <p:spPr>
          <a:xfrm>
            <a:off x="687805" y="1093704"/>
            <a:ext cx="11187363" cy="4220996"/>
          </a:xfrm>
        </p:spPr>
        <p:txBody>
          <a:bodyPr vert="horz" lIns="91440" tIns="45720" rIns="91440" bIns="45720" rtlCol="0" anchor="t">
            <a:normAutofit/>
          </a:bodyPr>
          <a:lstStyle/>
          <a:p>
            <a:pPr marL="0" indent="0">
              <a:buNone/>
            </a:pPr>
            <a:r>
              <a:rPr lang="ja-JP" altLang="en-US">
                <a:ea typeface="ＭＳ Ｐゴシック"/>
                <a:cs typeface="Calibri"/>
              </a:rPr>
              <a:t>受入に名乗りを上げてくださった教員、なんと15名‼</a:t>
            </a:r>
            <a:r>
              <a:rPr lang="ja-JP" altLang="en-US">
                <a:ea typeface="ＭＳ Ｐゴシック"/>
                <a:cs typeface="+mn-lt"/>
              </a:rPr>
              <a:t> 著名な教授も。 </a:t>
            </a:r>
          </a:p>
          <a:p>
            <a:pPr marL="0" indent="0">
              <a:buNone/>
            </a:pPr>
            <a:endParaRPr lang="ja-JP" altLang="en-US" sz="800" dirty="0">
              <a:ea typeface="ＭＳ Ｐゴシック"/>
              <a:cs typeface="+mn-lt"/>
            </a:endParaRPr>
          </a:p>
          <a:p>
            <a:pPr marL="0" indent="0">
              <a:buNone/>
            </a:pPr>
            <a:r>
              <a:rPr lang="en-US" altLang="ja-JP" sz="2200">
                <a:ea typeface="+mn-lt"/>
                <a:cs typeface="+mn-lt"/>
              </a:rPr>
              <a:t>Assoc. Prof.</a:t>
            </a:r>
            <a:r>
              <a:rPr lang="ja-JP" altLang="en-US" sz="2200" dirty="0">
                <a:ea typeface="+mn-lt"/>
                <a:cs typeface="+mn-lt"/>
              </a:rPr>
              <a:t> </a:t>
            </a:r>
            <a:r>
              <a:rPr lang="ja-JP" sz="2200">
                <a:ea typeface="+mn-lt"/>
                <a:cs typeface="+mn-lt"/>
              </a:rPr>
              <a:t>Maunendra Sankar Desarkar</a:t>
            </a:r>
            <a:br>
              <a:rPr lang="ja-JP" sz="1200" dirty="0">
                <a:ea typeface="+mn-lt"/>
                <a:cs typeface="+mn-lt"/>
              </a:rPr>
            </a:br>
            <a:r>
              <a:rPr lang="ja-JP" sz="1200" dirty="0">
                <a:ea typeface="+mn-lt"/>
                <a:cs typeface="+mn-lt"/>
              </a:rPr>
              <a:t> </a:t>
            </a:r>
            <a:r>
              <a:rPr lang="ja-JP" altLang="en-US" sz="1400" dirty="0">
                <a:ea typeface="+mn-lt"/>
                <a:cs typeface="+mn-lt"/>
              </a:rPr>
              <a:t>　</a:t>
            </a:r>
            <a:r>
              <a:rPr lang="ja-JP" sz="1400">
                <a:ea typeface="+mn-lt"/>
                <a:cs typeface="+mn-lt"/>
              </a:rPr>
              <a:t>NLP</a:t>
            </a:r>
            <a:r>
              <a:rPr lang="ja-JP" altLang="en-US" sz="1400">
                <a:ea typeface="+mn-lt"/>
                <a:cs typeface="+mn-lt"/>
              </a:rPr>
              <a:t>、</a:t>
            </a:r>
            <a:r>
              <a:rPr lang="ja-JP" sz="1400">
                <a:ea typeface="+mn-lt"/>
                <a:cs typeface="+mn-lt"/>
              </a:rPr>
              <a:t>推薦システム、情報検索。</a:t>
            </a:r>
            <a:r>
              <a:rPr lang="en-US" altLang="ja-JP" sz="1400">
                <a:ea typeface="+mn-lt"/>
                <a:cs typeface="+mn-lt"/>
              </a:rPr>
              <a:t>A</a:t>
            </a:r>
            <a:r>
              <a:rPr lang="ja-JP" sz="1400">
                <a:ea typeface="+mn-lt"/>
                <a:cs typeface="+mn-lt"/>
              </a:rPr>
              <a:t>I学科の学科長</a:t>
            </a:r>
            <a:r>
              <a:rPr lang="ja-JP" altLang="en-US" sz="1400">
                <a:ea typeface="+mn-lt"/>
                <a:cs typeface="+mn-lt"/>
              </a:rPr>
              <a:t>。</a:t>
            </a:r>
            <a:r>
              <a:rPr lang="ja-JP" sz="1400">
                <a:ea typeface="+mn-lt"/>
                <a:cs typeface="+mn-lt"/>
              </a:rPr>
              <a:t>主要AI会議のレビュアー経験あり。 </a:t>
            </a:r>
            <a:endParaRPr lang="ja-JP" altLang="en-US" sz="1400">
              <a:ea typeface="ＭＳ Ｐゴシック"/>
              <a:cs typeface="Calibri"/>
            </a:endParaRPr>
          </a:p>
          <a:p>
            <a:pPr marL="0" indent="0">
              <a:buNone/>
            </a:pPr>
            <a:r>
              <a:rPr lang="en-US" altLang="ja-JP" sz="2200" dirty="0">
                <a:ea typeface="+mn-lt"/>
                <a:cs typeface="+mn-lt"/>
              </a:rPr>
              <a:t>Prof.</a:t>
            </a:r>
            <a:r>
              <a:rPr lang="ja-JP" altLang="en-US" sz="2200" dirty="0">
                <a:ea typeface="+mn-lt"/>
                <a:cs typeface="+mn-lt"/>
              </a:rPr>
              <a:t> </a:t>
            </a:r>
            <a:r>
              <a:rPr lang="ja-JP" sz="2200" dirty="0">
                <a:ea typeface="+mn-lt"/>
                <a:cs typeface="+mn-lt"/>
              </a:rPr>
              <a:t>C Krishna Mohan</a:t>
            </a:r>
            <a:br>
              <a:rPr lang="ja-JP" sz="1200" dirty="0">
                <a:ea typeface="+mn-lt"/>
                <a:cs typeface="+mn-lt"/>
              </a:rPr>
            </a:br>
            <a:r>
              <a:rPr lang="ja-JP" altLang="en-US" sz="1400" dirty="0">
                <a:ea typeface="+mn-lt"/>
                <a:cs typeface="+mn-lt"/>
              </a:rPr>
              <a:t>　</a:t>
            </a:r>
            <a:r>
              <a:rPr lang="ja-JP" sz="1400">
                <a:ea typeface="+mn-lt"/>
                <a:cs typeface="+mn-lt"/>
              </a:rPr>
              <a:t> コンピュータビジョン・AI分野で有名。インド内務省の技術委員。Fulbright-Nehru fellowship 受賞。 </a:t>
            </a:r>
            <a:endParaRPr lang="ja-JP" sz="1400">
              <a:ea typeface="ＭＳ Ｐゴシック"/>
              <a:cs typeface="Calibri"/>
            </a:endParaRPr>
          </a:p>
          <a:p>
            <a:pPr marL="0" indent="0">
              <a:buNone/>
            </a:pPr>
            <a:r>
              <a:rPr lang="en-US" altLang="ja-JP" sz="2200" dirty="0">
                <a:ea typeface="+mn-lt"/>
                <a:cs typeface="+mn-lt"/>
              </a:rPr>
              <a:t>Prof.</a:t>
            </a:r>
            <a:r>
              <a:rPr lang="ja-JP" altLang="en-US" sz="2200" dirty="0">
                <a:ea typeface="+mn-lt"/>
                <a:cs typeface="+mn-lt"/>
              </a:rPr>
              <a:t> </a:t>
            </a:r>
            <a:r>
              <a:rPr lang="ja-JP" sz="2200" dirty="0">
                <a:ea typeface="+mn-lt"/>
                <a:cs typeface="+mn-lt"/>
              </a:rPr>
              <a:t>Shantanu Desai</a:t>
            </a:r>
            <a:br>
              <a:rPr lang="ja-JP" sz="1200" dirty="0">
                <a:ea typeface="+mn-lt"/>
                <a:cs typeface="+mn-lt"/>
              </a:rPr>
            </a:br>
            <a:r>
              <a:rPr lang="ja-JP" sz="1200" dirty="0">
                <a:ea typeface="+mn-lt"/>
                <a:cs typeface="+mn-lt"/>
              </a:rPr>
              <a:t> </a:t>
            </a:r>
            <a:r>
              <a:rPr lang="ja-JP" altLang="en-US" sz="1400" dirty="0">
                <a:ea typeface="+mn-lt"/>
                <a:cs typeface="+mn-lt"/>
              </a:rPr>
              <a:t>　</a:t>
            </a:r>
            <a:r>
              <a:rPr lang="ja-JP" sz="1400" dirty="0">
                <a:ea typeface="+mn-lt"/>
                <a:cs typeface="+mn-lt"/>
              </a:rPr>
              <a:t>宇宙論・重力波・パルサー研究の理論物理学者</a:t>
            </a:r>
            <a:r>
              <a:rPr lang="ja-JP" altLang="en-US" sz="1400" dirty="0">
                <a:ea typeface="+mn-lt"/>
                <a:cs typeface="+mn-lt"/>
              </a:rPr>
              <a:t>。</a:t>
            </a:r>
            <a:r>
              <a:rPr lang="ja-JP" sz="1400">
                <a:ea typeface="+mn-lt"/>
                <a:cs typeface="+mn-lt"/>
              </a:rPr>
              <a:t>Super-Kamiokande collaboration の一員。論文数・被引用数多</a:t>
            </a:r>
            <a:r>
              <a:rPr lang="ja-JP" altLang="en-US" sz="1400">
                <a:ea typeface="+mn-lt"/>
                <a:cs typeface="+mn-lt"/>
              </a:rPr>
              <a:t>し</a:t>
            </a:r>
            <a:r>
              <a:rPr lang="ja-JP" sz="1400">
                <a:ea typeface="+mn-lt"/>
                <a:cs typeface="+mn-lt"/>
              </a:rPr>
              <a:t>。 </a:t>
            </a:r>
            <a:endParaRPr lang="ja-JP" sz="1400">
              <a:ea typeface="ＭＳ Ｐゴシック"/>
              <a:cs typeface="Calibri"/>
            </a:endParaRPr>
          </a:p>
          <a:p>
            <a:pPr marL="0" indent="0">
              <a:buNone/>
            </a:pPr>
            <a:r>
              <a:rPr lang="en-US" altLang="ja-JP" sz="2200" dirty="0">
                <a:ea typeface="+mn-lt"/>
                <a:cs typeface="+mn-lt"/>
              </a:rPr>
              <a:t>Asst. Prof.</a:t>
            </a:r>
            <a:r>
              <a:rPr lang="ja-JP" altLang="en-US" sz="2200" dirty="0">
                <a:ea typeface="+mn-lt"/>
                <a:cs typeface="+mn-lt"/>
              </a:rPr>
              <a:t> </a:t>
            </a:r>
            <a:r>
              <a:rPr lang="ja-JP" sz="2200" dirty="0">
                <a:ea typeface="+mn-lt"/>
                <a:cs typeface="+mn-lt"/>
              </a:rPr>
              <a:t>Nitin Saurabh</a:t>
            </a:r>
            <a:br>
              <a:rPr lang="ja-JP" sz="1200" dirty="0">
                <a:ea typeface="+mn-lt"/>
                <a:cs typeface="+mn-lt"/>
              </a:rPr>
            </a:br>
            <a:r>
              <a:rPr lang="ja-JP" sz="1400" dirty="0">
                <a:ea typeface="+mn-lt"/>
                <a:cs typeface="+mn-lt"/>
              </a:rPr>
              <a:t> 理論計算機科学（complex</a:t>
            </a:r>
            <a:r>
              <a:rPr lang="en-US" altLang="ja-JP" sz="1400" dirty="0" err="1">
                <a:ea typeface="+mn-lt"/>
                <a:cs typeface="+mn-lt"/>
              </a:rPr>
              <a:t>ity</a:t>
            </a:r>
            <a:r>
              <a:rPr lang="ja-JP" altLang="en-US" sz="1400" dirty="0">
                <a:ea typeface="+mn-lt"/>
                <a:cs typeface="+mn-lt"/>
              </a:rPr>
              <a:t> </a:t>
            </a:r>
            <a:r>
              <a:rPr lang="en-US" altLang="ja-JP" sz="1400" dirty="0">
                <a:ea typeface="+mn-lt"/>
                <a:cs typeface="+mn-lt"/>
              </a:rPr>
              <a:t>theory,</a:t>
            </a:r>
            <a:r>
              <a:rPr lang="ja-JP" altLang="en-US" sz="1400" dirty="0">
                <a:ea typeface="+mn-lt"/>
                <a:cs typeface="+mn-lt"/>
              </a:rPr>
              <a:t> </a:t>
            </a:r>
            <a:r>
              <a:rPr lang="en-US" altLang="ja-JP" sz="1400" dirty="0">
                <a:ea typeface="+mn-lt"/>
                <a:cs typeface="+mn-lt"/>
              </a:rPr>
              <a:t>Boolean</a:t>
            </a:r>
            <a:r>
              <a:rPr lang="ja-JP" altLang="en-US" sz="1400" dirty="0">
                <a:ea typeface="+mn-lt"/>
                <a:cs typeface="+mn-lt"/>
              </a:rPr>
              <a:t> </a:t>
            </a:r>
            <a:r>
              <a:rPr lang="en-US" altLang="ja-JP" sz="1400" dirty="0">
                <a:ea typeface="+mn-lt"/>
                <a:cs typeface="+mn-lt"/>
              </a:rPr>
              <a:t>functions</a:t>
            </a:r>
            <a:r>
              <a:rPr lang="ja-JP" altLang="en-US" sz="1400" dirty="0">
                <a:ea typeface="+mn-lt"/>
                <a:cs typeface="+mn-lt"/>
              </a:rPr>
              <a:t> など）</a:t>
            </a:r>
            <a:r>
              <a:rPr lang="ja-JP" sz="1400" dirty="0">
                <a:ea typeface="+mn-lt"/>
                <a:cs typeface="+mn-lt"/>
              </a:rPr>
              <a:t>。理論CS界隈で</a:t>
            </a:r>
            <a:r>
              <a:rPr lang="ja-JP" altLang="en-US" sz="1400" dirty="0">
                <a:ea typeface="+mn-lt"/>
                <a:cs typeface="+mn-lt"/>
              </a:rPr>
              <a:t>有名</a:t>
            </a:r>
            <a:r>
              <a:rPr lang="ja-JP" sz="1400" dirty="0">
                <a:ea typeface="+mn-lt"/>
                <a:cs typeface="+mn-lt"/>
              </a:rPr>
              <a:t>。 </a:t>
            </a:r>
            <a:endParaRPr lang="ja-JP" sz="1400" dirty="0">
              <a:ea typeface="ＭＳ Ｐゴシック"/>
              <a:cs typeface="Calibri"/>
            </a:endParaRPr>
          </a:p>
          <a:p>
            <a:pPr marL="0" indent="0">
              <a:buNone/>
            </a:pPr>
            <a:r>
              <a:rPr lang="en-US" altLang="ja-JP" sz="2200" dirty="0">
                <a:ea typeface="+mn-lt"/>
                <a:cs typeface="+mn-lt"/>
              </a:rPr>
              <a:t>Asst. Prof. Prof.</a:t>
            </a:r>
            <a:r>
              <a:rPr lang="ja-JP" altLang="en-US" sz="2200" dirty="0">
                <a:ea typeface="+mn-lt"/>
                <a:cs typeface="+mn-lt"/>
              </a:rPr>
              <a:t> </a:t>
            </a:r>
            <a:r>
              <a:rPr lang="en-US" altLang="ja-JP" sz="2200" dirty="0" err="1">
                <a:ea typeface="+mn-lt"/>
                <a:cs typeface="+mn-lt"/>
              </a:rPr>
              <a:t>Pr</a:t>
            </a:r>
            <a:r>
              <a:rPr lang="ja-JP" sz="2200" dirty="0">
                <a:ea typeface="+mn-lt"/>
                <a:cs typeface="+mn-lt"/>
              </a:rPr>
              <a:t>aveen Tammana</a:t>
            </a:r>
            <a:br>
              <a:rPr lang="ja-JP" sz="1200" dirty="0">
                <a:ea typeface="+mn-lt"/>
                <a:cs typeface="+mn-lt"/>
              </a:rPr>
            </a:br>
            <a:r>
              <a:rPr lang="ja-JP" sz="1200" dirty="0">
                <a:ea typeface="+mn-lt"/>
                <a:cs typeface="+mn-lt"/>
              </a:rPr>
              <a:t> </a:t>
            </a:r>
            <a:r>
              <a:rPr lang="ja-JP" sz="1400" dirty="0">
                <a:ea typeface="+mn-lt"/>
                <a:cs typeface="+mn-lt"/>
              </a:rPr>
              <a:t>ネットワーク・セキュリティ・SDN（Software Defined Networking）系。システム系研究コミュニティで</a:t>
            </a:r>
            <a:r>
              <a:rPr lang="ja-JP" altLang="en-US" sz="1400" dirty="0">
                <a:ea typeface="+mn-lt"/>
                <a:cs typeface="+mn-lt"/>
              </a:rPr>
              <a:t>有名</a:t>
            </a:r>
            <a:r>
              <a:rPr lang="ja-JP" sz="1400" dirty="0">
                <a:ea typeface="+mn-lt"/>
                <a:cs typeface="+mn-lt"/>
              </a:rPr>
              <a:t>。</a:t>
            </a:r>
            <a:endParaRPr lang="ja-JP" sz="1400" dirty="0">
              <a:ea typeface="ＭＳ Ｐゴシック"/>
              <a:cs typeface="Calibri"/>
            </a:endParaRPr>
          </a:p>
        </p:txBody>
      </p:sp>
      <p:pic>
        <p:nvPicPr>
          <p:cNvPr id="5" name="Picture 4" descr="参加費支援有・新規実施】2025年度京都大学短期派遣プログラムインド工科大学ハイデラバード校（IITH）サマープログラム参加者募集 - 京都大学 海外留学情報ポータルサイト">
            <a:extLst>
              <a:ext uri="{FF2B5EF4-FFF2-40B4-BE49-F238E27FC236}">
                <a16:creationId xmlns:a16="http://schemas.microsoft.com/office/drawing/2014/main" id="{1A786FD5-2109-01B7-4C09-3A17CD1AD9A0}"/>
              </a:ext>
            </a:extLst>
          </p:cNvPr>
          <p:cNvPicPr>
            <a:picLocks noChangeAspect="1"/>
          </p:cNvPicPr>
          <p:nvPr/>
        </p:nvPicPr>
        <p:blipFill>
          <a:blip r:embed="rId2"/>
          <a:stretch>
            <a:fillRect/>
          </a:stretch>
        </p:blipFill>
        <p:spPr>
          <a:xfrm>
            <a:off x="8734926" y="4923779"/>
            <a:ext cx="3455067" cy="1933364"/>
          </a:xfrm>
          <a:prstGeom prst="rect">
            <a:avLst/>
          </a:prstGeom>
        </p:spPr>
      </p:pic>
      <p:sp>
        <p:nvSpPr>
          <p:cNvPr id="8" name="Content Placeholder 2">
            <a:extLst>
              <a:ext uri="{FF2B5EF4-FFF2-40B4-BE49-F238E27FC236}">
                <a16:creationId xmlns:a16="http://schemas.microsoft.com/office/drawing/2014/main" id="{7E3CE7B8-0317-7409-F82C-2654771006A2}"/>
              </a:ext>
            </a:extLst>
          </p:cNvPr>
          <p:cNvSpPr txBox="1">
            <a:spLocks/>
          </p:cNvSpPr>
          <p:nvPr/>
        </p:nvSpPr>
        <p:spPr>
          <a:xfrm>
            <a:off x="689810" y="5046078"/>
            <a:ext cx="8039101" cy="169436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200" dirty="0">
                <a:ea typeface="+mn-lt"/>
                <a:cs typeface="+mn-lt"/>
              </a:rPr>
              <a:t>Prof. </a:t>
            </a:r>
            <a:r>
              <a:rPr lang="ja-JP" sz="2200" dirty="0">
                <a:ea typeface="+mn-lt"/>
                <a:cs typeface="+mn-lt"/>
              </a:rPr>
              <a:t>Abhinav Kumar</a:t>
            </a:r>
            <a:r>
              <a:rPr lang="ja-JP" altLang="en-US" sz="2200" dirty="0">
                <a:ea typeface="+mn-lt"/>
                <a:cs typeface="+mn-lt"/>
              </a:rPr>
              <a:t>、</a:t>
            </a:r>
            <a:r>
              <a:rPr lang="en-US" altLang="ja-JP" sz="2200" dirty="0">
                <a:ea typeface="+mn-lt"/>
                <a:cs typeface="+mn-lt"/>
              </a:rPr>
              <a:t>Asst. Prof. </a:t>
            </a:r>
            <a:r>
              <a:rPr lang="ja-JP" sz="2200" dirty="0">
                <a:ea typeface="+mn-lt"/>
                <a:cs typeface="+mn-lt"/>
              </a:rPr>
              <a:t>Aneesh. S</a:t>
            </a:r>
            <a:r>
              <a:rPr lang="ja-JP" altLang="en-US" sz="2200" dirty="0">
                <a:ea typeface="+mn-lt"/>
                <a:cs typeface="+mn-lt"/>
              </a:rPr>
              <a:t>、</a:t>
            </a:r>
            <a:r>
              <a:rPr lang="en-US" altLang="en-US" sz="2200" dirty="0">
                <a:ea typeface="+mn-lt"/>
                <a:cs typeface="+mn-lt"/>
              </a:rPr>
              <a:t>Assoc. Prof. </a:t>
            </a:r>
            <a:r>
              <a:rPr lang="ja-JP" sz="2200" dirty="0">
                <a:ea typeface="+mn-lt"/>
                <a:cs typeface="+mn-lt"/>
              </a:rPr>
              <a:t>Sathya Peri</a:t>
            </a:r>
            <a:r>
              <a:rPr lang="ja-JP" altLang="en-US" sz="2200" dirty="0">
                <a:ea typeface="+mn-lt"/>
                <a:cs typeface="+mn-lt"/>
              </a:rPr>
              <a:t>、</a:t>
            </a:r>
            <a:r>
              <a:rPr lang="en-US" altLang="en-US" sz="2200" dirty="0">
                <a:ea typeface="+mn-lt"/>
                <a:cs typeface="+mn-lt"/>
              </a:rPr>
              <a:t>Assoc. Prof. </a:t>
            </a:r>
            <a:r>
              <a:rPr lang="ja-JP" sz="2200" dirty="0">
                <a:ea typeface="+mn-lt"/>
                <a:cs typeface="+mn-lt"/>
              </a:rPr>
              <a:t>Srijith P K、A</a:t>
            </a:r>
            <a:r>
              <a:rPr lang="en-US" altLang="ja-JP" sz="2200" dirty="0" err="1">
                <a:ea typeface="+mn-lt"/>
                <a:cs typeface="+mn-lt"/>
              </a:rPr>
              <a:t>ssoc</a:t>
            </a:r>
            <a:r>
              <a:rPr lang="en-US" altLang="ja-JP" sz="2200" dirty="0">
                <a:ea typeface="+mn-lt"/>
                <a:cs typeface="+mn-lt"/>
              </a:rPr>
              <a:t>. Prof. A</a:t>
            </a:r>
            <a:r>
              <a:rPr lang="ja-JP" sz="2200" dirty="0">
                <a:ea typeface="+mn-lt"/>
                <a:cs typeface="+mn-lt"/>
              </a:rPr>
              <a:t>bhijit Das</a:t>
            </a:r>
            <a:r>
              <a:rPr lang="ja-JP" altLang="en-US" sz="2200" dirty="0">
                <a:ea typeface="+mn-lt"/>
                <a:cs typeface="+mn-lt"/>
              </a:rPr>
              <a:t>、Assoc. Prof. </a:t>
            </a:r>
            <a:r>
              <a:rPr lang="en-US" altLang="ja-JP" sz="2200" dirty="0">
                <a:ea typeface="+mn-lt"/>
                <a:cs typeface="+mn-lt"/>
              </a:rPr>
              <a:t>A</a:t>
            </a:r>
            <a:r>
              <a:rPr lang="ja-JP" sz="2200" dirty="0">
                <a:ea typeface="+mn-lt"/>
                <a:cs typeface="+mn-lt"/>
              </a:rPr>
              <a:t>shish Mishra</a:t>
            </a:r>
            <a:r>
              <a:rPr lang="ja-JP" altLang="en-US" sz="2200" dirty="0">
                <a:ea typeface="+mn-lt"/>
                <a:cs typeface="+mn-lt"/>
              </a:rPr>
              <a:t>、Asst. Prof. </a:t>
            </a:r>
            <a:r>
              <a:rPr lang="en-US" altLang="ja-JP" sz="2200" dirty="0">
                <a:ea typeface="+mn-lt"/>
                <a:cs typeface="+mn-lt"/>
              </a:rPr>
              <a:t>A</a:t>
            </a:r>
            <a:r>
              <a:rPr lang="ja-JP" sz="2200" dirty="0">
                <a:ea typeface="+mn-lt"/>
                <a:cs typeface="+mn-lt"/>
              </a:rPr>
              <a:t>njana A M</a:t>
            </a:r>
            <a:r>
              <a:rPr lang="ja-JP" altLang="en-US" sz="2200" dirty="0">
                <a:ea typeface="+mn-lt"/>
                <a:cs typeface="+mn-lt"/>
              </a:rPr>
              <a:t>、</a:t>
            </a:r>
            <a:r>
              <a:rPr lang="en-US" altLang="en-US" sz="2200" dirty="0">
                <a:ea typeface="+mn-lt"/>
                <a:cs typeface="+mn-lt"/>
              </a:rPr>
              <a:t>Asst. Prof. </a:t>
            </a:r>
            <a:r>
              <a:rPr lang="ja-JP" sz="2200" dirty="0">
                <a:ea typeface="+mn-lt"/>
                <a:cs typeface="+mn-lt"/>
              </a:rPr>
              <a:t>Ramakrishna Upadrasta</a:t>
            </a:r>
            <a:r>
              <a:rPr lang="ja-JP" altLang="en-US" sz="2200" dirty="0">
                <a:ea typeface="+mn-lt"/>
                <a:cs typeface="+mn-lt"/>
              </a:rPr>
              <a:t>、</a:t>
            </a:r>
            <a:r>
              <a:rPr lang="en-US" altLang="en-US" sz="2200" dirty="0">
                <a:ea typeface="+mn-lt"/>
                <a:cs typeface="+mn-lt"/>
              </a:rPr>
              <a:t>Assoc. Prof. </a:t>
            </a:r>
            <a:r>
              <a:rPr lang="ja-JP" sz="2200" dirty="0">
                <a:ea typeface="+mn-lt"/>
                <a:cs typeface="+mn-lt"/>
              </a:rPr>
              <a:t>Subrahmanyam Kalyanasundaram</a:t>
            </a:r>
            <a:r>
              <a:rPr lang="ja-JP" altLang="en-US" sz="2200" dirty="0">
                <a:ea typeface="+mn-lt"/>
                <a:cs typeface="+mn-lt"/>
              </a:rPr>
              <a:t>、</a:t>
            </a:r>
            <a:r>
              <a:rPr lang="en-US" altLang="en-US" sz="2200" dirty="0">
                <a:ea typeface="+mn-lt"/>
                <a:cs typeface="+mn-lt"/>
              </a:rPr>
              <a:t>Asst. Prof. </a:t>
            </a:r>
            <a:r>
              <a:rPr lang="ja-JP" sz="2200" dirty="0">
                <a:ea typeface="+mn-lt"/>
                <a:cs typeface="+mn-lt"/>
              </a:rPr>
              <a:t>Maria Francis</a:t>
            </a:r>
            <a:endParaRPr lang="ja-JP" sz="2200" dirty="0">
              <a:ea typeface="ＭＳ Ｐゴシック"/>
              <a:cs typeface="Calibri" panose="020F0502020204030204"/>
            </a:endParaRPr>
          </a:p>
        </p:txBody>
      </p:sp>
    </p:spTree>
    <p:extLst>
      <p:ext uri="{BB962C8B-B14F-4D97-AF65-F5344CB8AC3E}">
        <p14:creationId xmlns:p14="http://schemas.microsoft.com/office/powerpoint/2010/main" val="41677136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9ECE9-30C0-5603-FB90-2D893CA11C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DE29EC-8CF3-ECDE-EADF-5072F054BA37}"/>
              </a:ext>
            </a:extLst>
          </p:cNvPr>
          <p:cNvSpPr>
            <a:spLocks noGrp="1"/>
          </p:cNvSpPr>
          <p:nvPr>
            <p:ph type="title"/>
          </p:nvPr>
        </p:nvSpPr>
        <p:spPr>
          <a:xfrm>
            <a:off x="-4010" y="4179"/>
            <a:ext cx="12210047" cy="934536"/>
          </a:xfrm>
          <a:solidFill>
            <a:schemeClr val="accent5">
              <a:lumMod val="20000"/>
              <a:lumOff val="80000"/>
            </a:schemeClr>
          </a:solidFill>
        </p:spPr>
        <p:txBody>
          <a:bodyPr>
            <a:normAutofit/>
          </a:bodyPr>
          <a:lstStyle/>
          <a:p>
            <a:r>
              <a:rPr lang="ja-JP" altLang="en-US" sz="3200">
                <a:ea typeface="ＭＳ Ｐゴシック"/>
                <a:cs typeface="Calibri Light"/>
              </a:rPr>
              <a:t>    ノルウェー工科自然科学大学 </a:t>
            </a:r>
            <a:r>
              <a:rPr lang="ja-JP" altLang="en-US" sz="3200">
                <a:latin typeface="MS PGothic"/>
                <a:ea typeface="MS PGothic"/>
                <a:cs typeface="Calibri Light"/>
              </a:rPr>
              <a:t>(NTNU)</a:t>
            </a:r>
            <a:endParaRPr lang="en-US" sz="3200">
              <a:latin typeface="Calibri Light" panose="020F0302020204030204"/>
              <a:ea typeface="Calibri Light" panose="020F0302020204030204"/>
              <a:cs typeface="Calibri Light" panose="020F0302020204030204"/>
            </a:endParaRPr>
          </a:p>
        </p:txBody>
      </p:sp>
      <p:sp>
        <p:nvSpPr>
          <p:cNvPr id="3" name="Content Placeholder 2">
            <a:extLst>
              <a:ext uri="{FF2B5EF4-FFF2-40B4-BE49-F238E27FC236}">
                <a16:creationId xmlns:a16="http://schemas.microsoft.com/office/drawing/2014/main" id="{1B0AA68C-1AAC-9B19-5524-EDADFB31C0FD}"/>
              </a:ext>
            </a:extLst>
          </p:cNvPr>
          <p:cNvSpPr>
            <a:spLocks noGrp="1"/>
          </p:cNvSpPr>
          <p:nvPr>
            <p:ph idx="1"/>
          </p:nvPr>
        </p:nvSpPr>
        <p:spPr>
          <a:xfrm>
            <a:off x="687805" y="1093704"/>
            <a:ext cx="11187363" cy="5454232"/>
          </a:xfrm>
        </p:spPr>
        <p:txBody>
          <a:bodyPr vert="horz" lIns="91440" tIns="45720" rIns="91440" bIns="45720" rtlCol="0" anchor="t">
            <a:normAutofit/>
          </a:bodyPr>
          <a:lstStyle/>
          <a:p>
            <a:pPr marL="0" indent="0">
              <a:buNone/>
            </a:pPr>
            <a:r>
              <a:rPr lang="ja-JP" altLang="en-US">
                <a:ea typeface="ＭＳ Ｐゴシック"/>
                <a:cs typeface="+mn-lt"/>
              </a:rPr>
              <a:t>受入教員４名 </a:t>
            </a:r>
          </a:p>
          <a:p>
            <a:pPr marL="0" indent="0">
              <a:buNone/>
            </a:pPr>
            <a:endParaRPr lang="ja-JP" altLang="en-US" sz="800" dirty="0">
              <a:ea typeface="ＭＳ Ｐゴシック"/>
              <a:cs typeface="+mn-lt"/>
            </a:endParaRPr>
          </a:p>
          <a:p>
            <a:pPr marL="0" indent="0">
              <a:spcBef>
                <a:spcPts val="0"/>
              </a:spcBef>
              <a:buNone/>
            </a:pPr>
            <a:r>
              <a:rPr lang="en-US" altLang="ja-JP" sz="2400" dirty="0">
                <a:ea typeface="+mn-lt"/>
                <a:cs typeface="+mn-lt"/>
              </a:rPr>
              <a:t>Prof. </a:t>
            </a:r>
            <a:r>
              <a:rPr lang="ja-JP" sz="2400" dirty="0">
                <a:ea typeface="+mn-lt"/>
                <a:cs typeface="+mn-lt"/>
              </a:rPr>
              <a:t>S</a:t>
            </a:r>
            <a:r>
              <a:rPr lang="en-US" altLang="ja-JP" sz="2400" dirty="0" err="1">
                <a:ea typeface="+mn-lt"/>
                <a:cs typeface="+mn-lt"/>
              </a:rPr>
              <a:t>ri</a:t>
            </a:r>
            <a:r>
              <a:rPr lang="ja-JP" sz="2400" dirty="0">
                <a:ea typeface="+mn-lt"/>
                <a:cs typeface="+mn-lt"/>
              </a:rPr>
              <a:t>n</a:t>
            </a:r>
            <a:r>
              <a:rPr lang="en-US" altLang="ja-JP" sz="2400" dirty="0">
                <a:ea typeface="+mn-lt"/>
                <a:cs typeface="+mn-lt"/>
              </a:rPr>
              <a:t>iv</a:t>
            </a:r>
            <a:r>
              <a:rPr lang="ja-JP" sz="2400" dirty="0">
                <a:ea typeface="+mn-lt"/>
                <a:cs typeface="+mn-lt"/>
              </a:rPr>
              <a:t>asa</a:t>
            </a:r>
            <a:r>
              <a:rPr lang="ja-JP" altLang="en-US" sz="2400" dirty="0">
                <a:ea typeface="+mn-lt"/>
                <a:cs typeface="+mn-lt"/>
              </a:rPr>
              <a:t> </a:t>
            </a:r>
            <a:r>
              <a:rPr lang="en-US" altLang="ja-JP" sz="2400" dirty="0">
                <a:ea typeface="+mn-lt"/>
                <a:cs typeface="+mn-lt"/>
              </a:rPr>
              <a:t>Rao</a:t>
            </a:r>
            <a:r>
              <a:rPr lang="ja-JP" altLang="en-US" sz="2400" dirty="0">
                <a:ea typeface="+mn-lt"/>
                <a:cs typeface="+mn-lt"/>
              </a:rPr>
              <a:t> </a:t>
            </a:r>
            <a:r>
              <a:rPr lang="en-US" altLang="ja-JP" sz="2400" dirty="0">
                <a:ea typeface="+mn-lt"/>
                <a:cs typeface="+mn-lt"/>
              </a:rPr>
              <a:t>S</a:t>
            </a:r>
            <a:r>
              <a:rPr lang="ja-JP" sz="2400" dirty="0">
                <a:ea typeface="+mn-lt"/>
                <a:cs typeface="+mn-lt"/>
              </a:rPr>
              <a:t>a</a:t>
            </a:r>
            <a:r>
              <a:rPr lang="en-US" altLang="ja-JP" sz="2400" dirty="0" err="1">
                <a:ea typeface="+mn-lt"/>
                <a:cs typeface="+mn-lt"/>
              </a:rPr>
              <a:t>tti</a:t>
            </a:r>
            <a:r>
              <a:rPr lang="ja-JP" altLang="en-US" sz="2400" dirty="0">
                <a:ea typeface="+mn-lt"/>
                <a:cs typeface="+mn-lt"/>
              </a:rPr>
              <a:t> </a:t>
            </a:r>
          </a:p>
          <a:p>
            <a:pPr marL="0" indent="0">
              <a:spcBef>
                <a:spcPts val="0"/>
              </a:spcBef>
              <a:buNone/>
            </a:pPr>
            <a:r>
              <a:rPr lang="ja-JP" altLang="en-US" sz="1200" dirty="0">
                <a:ea typeface="+mn-lt"/>
                <a:cs typeface="+mn-lt"/>
              </a:rPr>
              <a:t>    </a:t>
            </a:r>
            <a:r>
              <a:rPr lang="ja-JP" altLang="en-US" sz="1600">
                <a:ea typeface="+mn-lt"/>
                <a:cs typeface="+mn-lt"/>
              </a:rPr>
              <a:t>理論計算機科学、アルゴリズム、簡潔データ構造等</a:t>
            </a:r>
          </a:p>
          <a:p>
            <a:pPr marL="0" indent="0">
              <a:spcBef>
                <a:spcPts val="0"/>
              </a:spcBef>
              <a:buNone/>
            </a:pPr>
            <a:endParaRPr lang="en-US" altLang="ja-JP" sz="2400" dirty="0">
              <a:ea typeface="+mn-lt"/>
              <a:cs typeface="+mn-lt"/>
            </a:endParaRPr>
          </a:p>
          <a:p>
            <a:pPr marL="0" indent="0">
              <a:spcBef>
                <a:spcPts val="0"/>
              </a:spcBef>
              <a:buNone/>
            </a:pPr>
            <a:endParaRPr lang="en-US" altLang="ja-JP" sz="2400" dirty="0">
              <a:ea typeface="+mn-lt"/>
              <a:cs typeface="+mn-lt"/>
            </a:endParaRPr>
          </a:p>
          <a:p>
            <a:pPr marL="0" indent="0">
              <a:spcBef>
                <a:spcPts val="0"/>
              </a:spcBef>
              <a:buNone/>
            </a:pPr>
            <a:r>
              <a:rPr lang="en-US" altLang="ja-JP" sz="2400">
                <a:ea typeface="+mn-lt"/>
                <a:cs typeface="+mn-lt"/>
              </a:rPr>
              <a:t>Prof. </a:t>
            </a:r>
            <a:r>
              <a:rPr lang="ja-JP" sz="2400">
                <a:ea typeface="+mn-lt"/>
                <a:cs typeface="+mn-lt"/>
              </a:rPr>
              <a:t>Jingyue Li</a:t>
            </a:r>
            <a:endParaRPr lang="ja-JP" sz="2400">
              <a:ea typeface="ＭＳ Ｐゴシック" panose="020B0600070205080204" pitchFamily="34" charset="-128"/>
              <a:cs typeface="+mn-lt"/>
            </a:endParaRPr>
          </a:p>
          <a:p>
            <a:pPr marL="0" indent="0">
              <a:spcBef>
                <a:spcPts val="0"/>
              </a:spcBef>
              <a:buNone/>
            </a:pPr>
            <a:r>
              <a:rPr lang="ja-JP" altLang="en-US" sz="1200" dirty="0">
                <a:ea typeface="+mn-lt"/>
                <a:cs typeface="+mn-lt"/>
              </a:rPr>
              <a:t>　</a:t>
            </a:r>
            <a:r>
              <a:rPr lang="ja-JP" altLang="en-US" sz="1600">
                <a:ea typeface="+mn-lt"/>
                <a:cs typeface="+mn-lt"/>
              </a:rPr>
              <a:t>ソフトウェア工学</a:t>
            </a:r>
            <a:endParaRPr lang="ja-JP" altLang="en-US" sz="1600" dirty="0">
              <a:ea typeface="+mn-lt"/>
              <a:cs typeface="+mn-lt"/>
            </a:endParaRPr>
          </a:p>
          <a:p>
            <a:pPr marL="0" indent="0">
              <a:spcBef>
                <a:spcPts val="0"/>
              </a:spcBef>
              <a:buNone/>
            </a:pPr>
            <a:endParaRPr lang="ja-JP" altLang="en-US" sz="1200" dirty="0">
              <a:ea typeface="+mn-lt"/>
              <a:cs typeface="+mn-lt"/>
            </a:endParaRPr>
          </a:p>
          <a:p>
            <a:pPr marL="0" indent="0">
              <a:spcBef>
                <a:spcPts val="0"/>
              </a:spcBef>
              <a:buNone/>
            </a:pPr>
            <a:endParaRPr lang="ja-JP" altLang="en-US" sz="1200" dirty="0">
              <a:ea typeface="+mn-lt"/>
              <a:cs typeface="+mn-lt"/>
            </a:endParaRPr>
          </a:p>
          <a:p>
            <a:pPr marL="0" indent="0">
              <a:spcBef>
                <a:spcPts val="0"/>
              </a:spcBef>
              <a:buNone/>
            </a:pPr>
            <a:endParaRPr lang="ja-JP" altLang="en-US" sz="1200" dirty="0">
              <a:ea typeface="+mn-lt"/>
              <a:cs typeface="+mn-lt"/>
            </a:endParaRPr>
          </a:p>
          <a:p>
            <a:pPr marL="0" indent="0">
              <a:spcBef>
                <a:spcPts val="0"/>
              </a:spcBef>
              <a:buNone/>
            </a:pPr>
            <a:endParaRPr lang="ja-JP" altLang="en-US" sz="1200" dirty="0">
              <a:ea typeface="+mn-lt"/>
              <a:cs typeface="+mn-lt"/>
            </a:endParaRPr>
          </a:p>
          <a:p>
            <a:pPr marL="0" indent="0">
              <a:spcBef>
                <a:spcPts val="0"/>
              </a:spcBef>
              <a:buNone/>
            </a:pPr>
            <a:r>
              <a:rPr lang="en-US" altLang="ja-JP" sz="2400">
                <a:ea typeface="+mn-lt"/>
                <a:cs typeface="+mn-lt"/>
              </a:rPr>
              <a:t>Assoc. Prof. Rune</a:t>
            </a:r>
            <a:r>
              <a:rPr lang="ja-JP" altLang="en-US" sz="2400" dirty="0">
                <a:ea typeface="+mn-lt"/>
                <a:cs typeface="+mn-lt"/>
              </a:rPr>
              <a:t> </a:t>
            </a:r>
            <a:r>
              <a:rPr lang="en-US" altLang="ja-JP" sz="2400" dirty="0">
                <a:ea typeface="+mn-lt"/>
                <a:cs typeface="+mn-lt"/>
              </a:rPr>
              <a:t>Sætre</a:t>
            </a:r>
            <a:r>
              <a:rPr lang="ja-JP" altLang="en-US" sz="2400" dirty="0">
                <a:ea typeface="+mn-lt"/>
                <a:cs typeface="+mn-lt"/>
              </a:rPr>
              <a:t> </a:t>
            </a:r>
            <a:endParaRPr lang="ja-JP" sz="2400">
              <a:cs typeface="Calibri" panose="020F0502020204030204"/>
            </a:endParaRPr>
          </a:p>
          <a:p>
            <a:pPr marL="0" indent="0">
              <a:spcBef>
                <a:spcPts val="0"/>
              </a:spcBef>
              <a:buNone/>
            </a:pPr>
            <a:r>
              <a:rPr lang="en-US" altLang="ja-JP" sz="1200" dirty="0">
                <a:ea typeface="+mn-lt"/>
                <a:cs typeface="+mn-lt"/>
              </a:rPr>
              <a:t>　</a:t>
            </a:r>
            <a:r>
              <a:rPr lang="en-US" altLang="ja-JP" sz="1600" dirty="0" err="1">
                <a:ea typeface="+mn-lt"/>
                <a:cs typeface="+mn-lt"/>
              </a:rPr>
              <a:t>人工知能、LLMs、バイオメディカル自然言語処理</a:t>
            </a:r>
            <a:endParaRPr lang="en-US" altLang="ja-JP" sz="1600">
              <a:ea typeface="+mn-lt"/>
              <a:cs typeface="+mn-lt"/>
            </a:endParaRPr>
          </a:p>
          <a:p>
            <a:pPr marL="0" indent="0">
              <a:spcBef>
                <a:spcPts val="0"/>
              </a:spcBef>
              <a:buNone/>
            </a:pPr>
            <a:endParaRPr lang="en-US" altLang="ja-JP" sz="1600" dirty="0">
              <a:ea typeface="+mn-lt"/>
              <a:cs typeface="+mn-lt"/>
            </a:endParaRPr>
          </a:p>
          <a:p>
            <a:pPr marL="0" indent="0">
              <a:spcBef>
                <a:spcPts val="0"/>
              </a:spcBef>
              <a:buNone/>
            </a:pPr>
            <a:endParaRPr lang="en-US" altLang="ja-JP" sz="1600" dirty="0">
              <a:ea typeface="+mn-lt"/>
              <a:cs typeface="+mn-lt"/>
            </a:endParaRPr>
          </a:p>
          <a:p>
            <a:pPr marL="0" indent="0">
              <a:spcBef>
                <a:spcPts val="0"/>
              </a:spcBef>
              <a:buNone/>
            </a:pPr>
            <a:endParaRPr lang="en-US" altLang="ja-JP" sz="1600" dirty="0">
              <a:ea typeface="+mn-lt"/>
              <a:cs typeface="+mn-lt"/>
            </a:endParaRPr>
          </a:p>
          <a:p>
            <a:pPr marL="0" indent="0">
              <a:spcBef>
                <a:spcPts val="0"/>
              </a:spcBef>
              <a:buNone/>
            </a:pPr>
            <a:endParaRPr lang="en-US" altLang="ja-JP" sz="1600" dirty="0">
              <a:ea typeface="+mn-lt"/>
              <a:cs typeface="+mn-lt"/>
            </a:endParaRPr>
          </a:p>
          <a:p>
            <a:pPr marL="0" indent="0">
              <a:spcBef>
                <a:spcPts val="0"/>
              </a:spcBef>
              <a:buNone/>
            </a:pPr>
            <a:r>
              <a:rPr lang="en-US" altLang="ja-JP" sz="2400">
                <a:ea typeface="+mn-lt"/>
                <a:cs typeface="+mn-lt"/>
              </a:rPr>
              <a:t>Assoc. Prof. Benjamin</a:t>
            </a:r>
            <a:r>
              <a:rPr lang="ja-JP" sz="2400" dirty="0">
                <a:ea typeface="+mn-lt"/>
                <a:cs typeface="+mn-lt"/>
              </a:rPr>
              <a:t> </a:t>
            </a:r>
            <a:r>
              <a:rPr lang="en-US" altLang="ja-JP" sz="2400" dirty="0">
                <a:ea typeface="+mn-lt"/>
                <a:cs typeface="+mn-lt"/>
              </a:rPr>
              <a:t>Kille</a:t>
            </a:r>
            <a:endParaRPr lang="ja-JP" altLang="en-US" sz="2400">
              <a:ea typeface="+mn-lt"/>
              <a:cs typeface="+mn-lt"/>
            </a:endParaRPr>
          </a:p>
          <a:p>
            <a:pPr marL="0" indent="0">
              <a:spcBef>
                <a:spcPts val="0"/>
              </a:spcBef>
              <a:buNone/>
            </a:pPr>
            <a:r>
              <a:rPr lang="en-US" altLang="ja-JP" sz="1200" dirty="0">
                <a:ea typeface="Calibri"/>
                <a:cs typeface="Calibri"/>
              </a:rPr>
              <a:t>　</a:t>
            </a:r>
            <a:r>
              <a:rPr lang="en-US" altLang="ja-JP" sz="1600" dirty="0" err="1">
                <a:ea typeface="Calibri"/>
                <a:cs typeface="Calibri"/>
              </a:rPr>
              <a:t>情報検索、推薦システム、データマイニング等</a:t>
            </a:r>
            <a:r>
              <a:rPr lang="en-US" altLang="ja-JP" sz="1600" dirty="0">
                <a:ea typeface="Calibri"/>
                <a:cs typeface="Calibri"/>
              </a:rPr>
              <a:t>　</a:t>
            </a:r>
          </a:p>
          <a:p>
            <a:pPr marL="0" indent="0">
              <a:spcBef>
                <a:spcPts val="0"/>
              </a:spcBef>
              <a:buNone/>
            </a:pPr>
            <a:endParaRPr lang="en-US" altLang="ja-JP" sz="1200" dirty="0">
              <a:ea typeface="Calibri"/>
              <a:cs typeface="Calibri"/>
            </a:endParaRPr>
          </a:p>
          <a:p>
            <a:pPr marL="0" indent="0">
              <a:buNone/>
            </a:pPr>
            <a:endParaRPr lang="ja-JP" altLang="en-US" sz="1200" dirty="0">
              <a:cs typeface="Calibri"/>
            </a:endParaRPr>
          </a:p>
        </p:txBody>
      </p:sp>
      <p:pic>
        <p:nvPicPr>
          <p:cNvPr id="6" name="Picture 5" descr="ノルウェー科学技術大学 - Wikipedia">
            <a:extLst>
              <a:ext uri="{FF2B5EF4-FFF2-40B4-BE49-F238E27FC236}">
                <a16:creationId xmlns:a16="http://schemas.microsoft.com/office/drawing/2014/main" id="{0116D30F-32FD-AA0C-578D-DA4C94838C1B}"/>
              </a:ext>
            </a:extLst>
          </p:cNvPr>
          <p:cNvPicPr>
            <a:picLocks noChangeAspect="1"/>
          </p:cNvPicPr>
          <p:nvPr/>
        </p:nvPicPr>
        <p:blipFill>
          <a:blip r:embed="rId2"/>
          <a:srcRect l="110" t="6672" r="-110" b="13177"/>
          <a:stretch>
            <a:fillRect/>
          </a:stretch>
        </p:blipFill>
        <p:spPr>
          <a:xfrm>
            <a:off x="8321843" y="4637867"/>
            <a:ext cx="3729799" cy="2218150"/>
          </a:xfrm>
          <a:prstGeom prst="rect">
            <a:avLst/>
          </a:prstGeom>
        </p:spPr>
      </p:pic>
      <p:pic>
        <p:nvPicPr>
          <p:cNvPr id="7" name="Picture 6">
            <a:extLst>
              <a:ext uri="{FF2B5EF4-FFF2-40B4-BE49-F238E27FC236}">
                <a16:creationId xmlns:a16="http://schemas.microsoft.com/office/drawing/2014/main" id="{55FA11DE-2BA3-BA6E-6990-B55CCC0F4074}"/>
              </a:ext>
            </a:extLst>
          </p:cNvPr>
          <p:cNvPicPr>
            <a:picLocks noChangeAspect="1"/>
          </p:cNvPicPr>
          <p:nvPr/>
        </p:nvPicPr>
        <p:blipFill>
          <a:blip r:embed="rId3"/>
          <a:stretch>
            <a:fillRect/>
          </a:stretch>
        </p:blipFill>
        <p:spPr>
          <a:xfrm>
            <a:off x="5676900" y="1295400"/>
            <a:ext cx="1249280" cy="1269332"/>
          </a:xfrm>
          <a:prstGeom prst="rect">
            <a:avLst/>
          </a:prstGeom>
        </p:spPr>
      </p:pic>
      <p:pic>
        <p:nvPicPr>
          <p:cNvPr id="9" name="Picture 8">
            <a:extLst>
              <a:ext uri="{FF2B5EF4-FFF2-40B4-BE49-F238E27FC236}">
                <a16:creationId xmlns:a16="http://schemas.microsoft.com/office/drawing/2014/main" id="{1050A54A-2020-CE80-8FF6-3F7DFD2D37B9}"/>
              </a:ext>
            </a:extLst>
          </p:cNvPr>
          <p:cNvPicPr>
            <a:picLocks noChangeAspect="1"/>
          </p:cNvPicPr>
          <p:nvPr/>
        </p:nvPicPr>
        <p:blipFill>
          <a:blip r:embed="rId4"/>
          <a:stretch>
            <a:fillRect/>
          </a:stretch>
        </p:blipFill>
        <p:spPr>
          <a:xfrm>
            <a:off x="2829427" y="2679032"/>
            <a:ext cx="1128964" cy="1138991"/>
          </a:xfrm>
          <a:prstGeom prst="rect">
            <a:avLst/>
          </a:prstGeom>
        </p:spPr>
      </p:pic>
      <p:pic>
        <p:nvPicPr>
          <p:cNvPr id="10" name="Picture 9">
            <a:extLst>
              <a:ext uri="{FF2B5EF4-FFF2-40B4-BE49-F238E27FC236}">
                <a16:creationId xmlns:a16="http://schemas.microsoft.com/office/drawing/2014/main" id="{D808AD6D-A6FC-45C0-E908-33F6A6E4EA84}"/>
              </a:ext>
            </a:extLst>
          </p:cNvPr>
          <p:cNvPicPr>
            <a:picLocks noChangeAspect="1"/>
          </p:cNvPicPr>
          <p:nvPr/>
        </p:nvPicPr>
        <p:blipFill>
          <a:blip r:embed="rId5"/>
          <a:stretch>
            <a:fillRect/>
          </a:stretch>
        </p:blipFill>
        <p:spPr>
          <a:xfrm>
            <a:off x="5745581" y="3633789"/>
            <a:ext cx="1182102" cy="1435267"/>
          </a:xfrm>
          <a:prstGeom prst="rect">
            <a:avLst/>
          </a:prstGeom>
        </p:spPr>
      </p:pic>
      <p:pic>
        <p:nvPicPr>
          <p:cNvPr id="11" name="Picture 10">
            <a:extLst>
              <a:ext uri="{FF2B5EF4-FFF2-40B4-BE49-F238E27FC236}">
                <a16:creationId xmlns:a16="http://schemas.microsoft.com/office/drawing/2014/main" id="{9E514203-E46F-3773-78E9-5641160C91F1}"/>
              </a:ext>
            </a:extLst>
          </p:cNvPr>
          <p:cNvPicPr>
            <a:picLocks noChangeAspect="1"/>
          </p:cNvPicPr>
          <p:nvPr/>
        </p:nvPicPr>
        <p:blipFill>
          <a:blip r:embed="rId6"/>
          <a:stretch>
            <a:fillRect/>
          </a:stretch>
        </p:blipFill>
        <p:spPr>
          <a:xfrm>
            <a:off x="5676900" y="5305926"/>
            <a:ext cx="1239254" cy="1239252"/>
          </a:xfrm>
          <a:prstGeom prst="rect">
            <a:avLst/>
          </a:prstGeom>
        </p:spPr>
      </p:pic>
      <p:pic>
        <p:nvPicPr>
          <p:cNvPr id="13" name="Picture 12">
            <a:extLst>
              <a:ext uri="{FF2B5EF4-FFF2-40B4-BE49-F238E27FC236}">
                <a16:creationId xmlns:a16="http://schemas.microsoft.com/office/drawing/2014/main" id="{1972B7F6-8A25-FD20-F6D5-8C63139E47BE}"/>
              </a:ext>
            </a:extLst>
          </p:cNvPr>
          <p:cNvPicPr>
            <a:picLocks noChangeAspect="1"/>
          </p:cNvPicPr>
          <p:nvPr/>
        </p:nvPicPr>
        <p:blipFill>
          <a:blip r:embed="rId7"/>
          <a:stretch>
            <a:fillRect/>
          </a:stretch>
        </p:blipFill>
        <p:spPr>
          <a:xfrm>
            <a:off x="7645066" y="2010527"/>
            <a:ext cx="4411579" cy="2486025"/>
          </a:xfrm>
          <a:prstGeom prst="rect">
            <a:avLst/>
          </a:prstGeom>
        </p:spPr>
      </p:pic>
    </p:spTree>
    <p:extLst>
      <p:ext uri="{BB962C8B-B14F-4D97-AF65-F5344CB8AC3E}">
        <p14:creationId xmlns:p14="http://schemas.microsoft.com/office/powerpoint/2010/main" val="2451983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2D320A-73EA-1207-819F-9958C1BDB698}"/>
            </a:ext>
          </a:extLst>
        </p:cNvPr>
        <p:cNvGrpSpPr/>
        <p:nvPr/>
      </p:nvGrpSpPr>
      <p:grpSpPr>
        <a:xfrm>
          <a:off x="0" y="0"/>
          <a:ext cx="0" cy="0"/>
          <a:chOff x="0" y="0"/>
          <a:chExt cx="0" cy="0"/>
        </a:xfrm>
      </p:grpSpPr>
      <p:sp>
        <p:nvSpPr>
          <p:cNvPr id="16" name="Down Arrow 7">
            <a:extLst>
              <a:ext uri="{FF2B5EF4-FFF2-40B4-BE49-F238E27FC236}">
                <a16:creationId xmlns:a16="http://schemas.microsoft.com/office/drawing/2014/main" id="{C5E37A25-8958-D769-7811-9881D56AA5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87EB93C6-BB56-8619-4713-AD20C93A7CF9}"/>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kumimoji="1" lang="ja-JP" altLang="en-US" sz="3600" kern="1200">
                <a:solidFill>
                  <a:srgbClr val="FFFFFF"/>
                </a:solidFill>
                <a:latin typeface="+mj-lt"/>
                <a:ea typeface="+mj-ea"/>
                <a:cs typeface="+mj-cs"/>
              </a:rPr>
              <a:t>今日のアジェンダ</a:t>
            </a:r>
          </a:p>
        </p:txBody>
      </p:sp>
      <p:sp>
        <p:nvSpPr>
          <p:cNvPr id="5" name="TextBox 4">
            <a:extLst>
              <a:ext uri="{FF2B5EF4-FFF2-40B4-BE49-F238E27FC236}">
                <a16:creationId xmlns:a16="http://schemas.microsoft.com/office/drawing/2014/main" id="{00AF6818-4D77-3D18-01E9-1C64DFBBD665}"/>
              </a:ext>
            </a:extLst>
          </p:cNvPr>
          <p:cNvSpPr txBox="1"/>
          <p:nvPr/>
        </p:nvSpPr>
        <p:spPr>
          <a:xfrm>
            <a:off x="4417512" y="150750"/>
            <a:ext cx="7032170" cy="68634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mn-lt"/>
                <a:cs typeface="+mn-lt"/>
              </a:rPr>
              <a:t>17:00 - 17:05   Opening </a:t>
            </a:r>
          </a:p>
          <a:p>
            <a:br>
              <a:rPr lang="en-US" sz="2000" dirty="0">
                <a:ea typeface="+mn-lt"/>
                <a:cs typeface="+mn-lt"/>
              </a:rPr>
            </a:br>
            <a:r>
              <a:rPr lang="en-US" sz="2000">
                <a:ea typeface="+mn-lt"/>
                <a:cs typeface="+mn-lt"/>
              </a:rPr>
              <a:t>17:05 - 17:20   Introduction to Sorbonne University </a:t>
            </a:r>
          </a:p>
          <a:p>
            <a:r>
              <a:rPr lang="en-US" sz="2000">
                <a:ea typeface="+mn-lt"/>
                <a:cs typeface="+mn-lt"/>
              </a:rPr>
              <a:t>                           (Prof. Phillipe Codognet)</a:t>
            </a:r>
            <a:br>
              <a:rPr lang="en-US" sz="2000" dirty="0">
                <a:ea typeface="+mn-lt"/>
                <a:cs typeface="+mn-lt"/>
              </a:rPr>
            </a:br>
            <a:endParaRPr lang="en-US" sz="2000">
              <a:ea typeface="+mn-lt"/>
              <a:cs typeface="+mn-lt"/>
            </a:endParaRPr>
          </a:p>
          <a:p>
            <a:r>
              <a:rPr lang="en-US" sz="2000" dirty="0">
                <a:ea typeface="+mn-lt"/>
                <a:cs typeface="+mn-lt"/>
              </a:rPr>
              <a:t>17:20 - 17:35   Introduction to JETRO ―J-</a:t>
            </a:r>
            <a:r>
              <a:rPr lang="en-US" sz="2000" dirty="0" err="1">
                <a:ea typeface="+mn-lt"/>
                <a:cs typeface="+mn-lt"/>
              </a:rPr>
              <a:t>StarX</a:t>
            </a:r>
            <a:r>
              <a:rPr lang="en-US" sz="2000" dirty="0">
                <a:ea typeface="+mn-lt"/>
                <a:cs typeface="+mn-lt"/>
              </a:rPr>
              <a:t>―</a:t>
            </a:r>
          </a:p>
          <a:p>
            <a:r>
              <a:rPr lang="en-US" sz="2000">
                <a:ea typeface="+mn-lt"/>
                <a:cs typeface="+mn-lt"/>
              </a:rPr>
              <a:t>　　　　　     (Ms. </a:t>
            </a:r>
            <a:r>
              <a:rPr lang="en-US" altLang="ja-JP" sz="2000">
                <a:ea typeface="+mn-lt"/>
                <a:cs typeface="+mn-lt"/>
              </a:rPr>
              <a:t>Mayako Ishiguro</a:t>
            </a:r>
            <a:r>
              <a:rPr lang="en-US" sz="2000">
                <a:ea typeface="+mn-lt"/>
                <a:cs typeface="+mn-lt"/>
              </a:rPr>
              <a:t>)</a:t>
            </a:r>
            <a:br>
              <a:rPr lang="en-US" sz="2000" dirty="0">
                <a:ea typeface="+mn-lt"/>
                <a:cs typeface="+mn-lt"/>
              </a:rPr>
            </a:br>
            <a:endParaRPr lang="en-US" sz="2000">
              <a:ea typeface="+mn-lt"/>
              <a:cs typeface="+mn-lt"/>
            </a:endParaRPr>
          </a:p>
          <a:p>
            <a:r>
              <a:rPr lang="en-US" sz="2000">
                <a:ea typeface="+mn-lt"/>
                <a:cs typeface="+mn-lt"/>
              </a:rPr>
              <a:t>17:35 - 17:50   Introduction to Exchange Programs </a:t>
            </a:r>
          </a:p>
          <a:p>
            <a:r>
              <a:rPr lang="en-US" sz="2000">
                <a:ea typeface="+mn-lt"/>
                <a:cs typeface="+mn-lt"/>
              </a:rPr>
              <a:t>                           (Ms. Yuri Marugata)</a:t>
            </a:r>
            <a:br>
              <a:rPr lang="en-US" sz="2000" dirty="0">
                <a:ea typeface="+mn-lt"/>
                <a:cs typeface="+mn-lt"/>
              </a:rPr>
            </a:br>
            <a:endParaRPr lang="en-US" sz="2000">
              <a:ea typeface="+mn-lt"/>
              <a:cs typeface="+mn-lt"/>
            </a:endParaRPr>
          </a:p>
          <a:p>
            <a:r>
              <a:rPr lang="en-US" sz="2000">
                <a:ea typeface="+mn-lt"/>
                <a:cs typeface="+mn-lt"/>
              </a:rPr>
              <a:t>17:50 - 18:05   Experience of Joining USTEP Exchange Program</a:t>
            </a:r>
          </a:p>
          <a:p>
            <a:r>
              <a:rPr lang="en-US" sz="2000">
                <a:ea typeface="+mn-lt"/>
                <a:cs typeface="+mn-lt"/>
              </a:rPr>
              <a:t>                           at UBC (Mr. Kohtaro Uchida )</a:t>
            </a:r>
          </a:p>
          <a:p>
            <a:endParaRPr lang="en-US" sz="2000">
              <a:ea typeface="+mn-lt"/>
              <a:cs typeface="+mn-lt"/>
            </a:endParaRPr>
          </a:p>
          <a:p>
            <a:r>
              <a:rPr lang="en-US" sz="2000">
                <a:ea typeface="+mn-lt"/>
                <a:cs typeface="+mn-lt"/>
              </a:rPr>
              <a:t>18:05 - 18:10   Introduction to Short-term Program at</a:t>
            </a:r>
          </a:p>
          <a:p>
            <a:r>
              <a:rPr lang="en-US" sz="2000">
                <a:ea typeface="+mn-lt"/>
                <a:cs typeface="+mn-lt"/>
              </a:rPr>
              <a:t>                           IIT Hyderabad and NTNU (Ms. Yoshiko Raynolds )</a:t>
            </a:r>
            <a:br>
              <a:rPr lang="en-US" sz="2000" dirty="0">
                <a:ea typeface="+mn-lt"/>
                <a:cs typeface="+mn-lt"/>
              </a:rPr>
            </a:br>
            <a:endParaRPr lang="en-US" sz="2000">
              <a:ea typeface="+mn-lt"/>
              <a:cs typeface="+mn-lt"/>
            </a:endParaRPr>
          </a:p>
          <a:p>
            <a:r>
              <a:rPr lang="en-US" sz="2000">
                <a:ea typeface="+mn-lt"/>
                <a:cs typeface="+mn-lt"/>
              </a:rPr>
              <a:t>18:10 - 18:25   Experience of Joining Short-term Program at </a:t>
            </a:r>
          </a:p>
          <a:p>
            <a:r>
              <a:rPr lang="en-US" sz="2000">
                <a:ea typeface="+mn-lt"/>
                <a:cs typeface="+mn-lt"/>
              </a:rPr>
              <a:t>                           IIT Hyderabad (Mr. Shuma Kozawa)</a:t>
            </a:r>
            <a:br>
              <a:rPr lang="en-US" sz="2000" dirty="0">
                <a:ea typeface="+mn-lt"/>
                <a:cs typeface="+mn-lt"/>
              </a:rPr>
            </a:br>
            <a:endParaRPr lang="en-US" sz="2000">
              <a:ea typeface="+mn-lt"/>
              <a:cs typeface="+mn-lt"/>
            </a:endParaRPr>
          </a:p>
          <a:p>
            <a:r>
              <a:rPr lang="en-US" sz="2000">
                <a:ea typeface="+mn-lt"/>
                <a:cs typeface="+mn-lt"/>
              </a:rPr>
              <a:t>18:25 - 18:30   Closing </a:t>
            </a:r>
            <a:endParaRPr lang="en-US" sz="2000">
              <a:ea typeface="Calibri"/>
              <a:cs typeface="Calibri"/>
            </a:endParaRPr>
          </a:p>
          <a:p>
            <a:pPr algn="l"/>
            <a:endParaRPr lang="en-US" sz="2000">
              <a:ea typeface="Calibri"/>
              <a:cs typeface="Calibri"/>
            </a:endParaRPr>
          </a:p>
        </p:txBody>
      </p:sp>
      <p:sp>
        <p:nvSpPr>
          <p:cNvPr id="3" name="Rectangle: Rounded Corners 2">
            <a:extLst>
              <a:ext uri="{FF2B5EF4-FFF2-40B4-BE49-F238E27FC236}">
                <a16:creationId xmlns:a16="http://schemas.microsoft.com/office/drawing/2014/main" id="{9591C777-0804-C008-098D-0A1A597D2DA7}"/>
              </a:ext>
            </a:extLst>
          </p:cNvPr>
          <p:cNvSpPr/>
          <p:nvPr/>
        </p:nvSpPr>
        <p:spPr>
          <a:xfrm>
            <a:off x="4417512" y="5184368"/>
            <a:ext cx="6790364" cy="953015"/>
          </a:xfrm>
          <a:prstGeom prst="round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037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EA9B8E-7903-BAF5-2591-F52A44ECE0AD}"/>
            </a:ext>
          </a:extLst>
        </p:cNvPr>
        <p:cNvGrpSpPr/>
        <p:nvPr/>
      </p:nvGrpSpPr>
      <p:grpSpPr>
        <a:xfrm>
          <a:off x="0" y="0"/>
          <a:ext cx="0" cy="0"/>
          <a:chOff x="0" y="0"/>
          <a:chExt cx="0" cy="0"/>
        </a:xfrm>
      </p:grpSpPr>
      <p:sp>
        <p:nvSpPr>
          <p:cNvPr id="16" name="Down Arrow 7">
            <a:extLst>
              <a:ext uri="{FF2B5EF4-FFF2-40B4-BE49-F238E27FC236}">
                <a16:creationId xmlns:a16="http://schemas.microsoft.com/office/drawing/2014/main" id="{223A95DA-9ACE-E93B-17A0-AEC6C3027F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841F52F9-2605-4F8A-F519-7FECBF26EF21}"/>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kumimoji="1" lang="ja-JP" altLang="en-US" sz="3600" kern="1200">
                <a:solidFill>
                  <a:srgbClr val="FFFFFF"/>
                </a:solidFill>
                <a:latin typeface="+mj-lt"/>
                <a:ea typeface="+mj-ea"/>
                <a:cs typeface="+mj-cs"/>
              </a:rPr>
              <a:t>今日のアジェンダ</a:t>
            </a:r>
          </a:p>
        </p:txBody>
      </p:sp>
      <p:sp>
        <p:nvSpPr>
          <p:cNvPr id="5" name="TextBox 4">
            <a:extLst>
              <a:ext uri="{FF2B5EF4-FFF2-40B4-BE49-F238E27FC236}">
                <a16:creationId xmlns:a16="http://schemas.microsoft.com/office/drawing/2014/main" id="{D0E306B7-1B57-FB78-16F1-10E0ED797D18}"/>
              </a:ext>
            </a:extLst>
          </p:cNvPr>
          <p:cNvSpPr txBox="1"/>
          <p:nvPr/>
        </p:nvSpPr>
        <p:spPr>
          <a:xfrm>
            <a:off x="4417512" y="150750"/>
            <a:ext cx="7032170" cy="68634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mn-lt"/>
                <a:cs typeface="+mn-lt"/>
              </a:rPr>
              <a:t>17:00 - 17:05   Opening </a:t>
            </a:r>
          </a:p>
          <a:p>
            <a:br>
              <a:rPr lang="en-US" sz="2000" dirty="0">
                <a:ea typeface="+mn-lt"/>
                <a:cs typeface="+mn-lt"/>
              </a:rPr>
            </a:br>
            <a:r>
              <a:rPr lang="en-US" sz="2000">
                <a:ea typeface="+mn-lt"/>
                <a:cs typeface="+mn-lt"/>
              </a:rPr>
              <a:t>17:05 - 17:20   Introduction to Sorbonne University </a:t>
            </a:r>
          </a:p>
          <a:p>
            <a:r>
              <a:rPr lang="en-US" sz="2000">
                <a:ea typeface="+mn-lt"/>
                <a:cs typeface="+mn-lt"/>
              </a:rPr>
              <a:t>                           (Prof. Phillipe Codognet)</a:t>
            </a:r>
            <a:br>
              <a:rPr lang="en-US" sz="2000" dirty="0">
                <a:ea typeface="+mn-lt"/>
                <a:cs typeface="+mn-lt"/>
              </a:rPr>
            </a:br>
            <a:endParaRPr lang="en-US" sz="2000">
              <a:ea typeface="+mn-lt"/>
              <a:cs typeface="+mn-lt"/>
            </a:endParaRPr>
          </a:p>
          <a:p>
            <a:r>
              <a:rPr lang="en-US" sz="2000" dirty="0">
                <a:ea typeface="+mn-lt"/>
                <a:cs typeface="+mn-lt"/>
              </a:rPr>
              <a:t>17:20 - 17:35   Introduction to JETRO ―J-</a:t>
            </a:r>
            <a:r>
              <a:rPr lang="en-US" sz="2000" dirty="0" err="1">
                <a:ea typeface="+mn-lt"/>
                <a:cs typeface="+mn-lt"/>
              </a:rPr>
              <a:t>StarX</a:t>
            </a:r>
            <a:r>
              <a:rPr lang="en-US" sz="2000" dirty="0">
                <a:ea typeface="+mn-lt"/>
                <a:cs typeface="+mn-lt"/>
              </a:rPr>
              <a:t>―</a:t>
            </a:r>
          </a:p>
          <a:p>
            <a:r>
              <a:rPr lang="en-US" sz="2000">
                <a:ea typeface="+mn-lt"/>
                <a:cs typeface="+mn-lt"/>
              </a:rPr>
              <a:t>　　　　　     (Ms. </a:t>
            </a:r>
            <a:r>
              <a:rPr lang="en-US" altLang="ja-JP" sz="2000">
                <a:ea typeface="+mn-lt"/>
                <a:cs typeface="+mn-lt"/>
              </a:rPr>
              <a:t>Mayako Ishiguro</a:t>
            </a:r>
            <a:r>
              <a:rPr lang="en-US" sz="2000">
                <a:ea typeface="+mn-lt"/>
                <a:cs typeface="+mn-lt"/>
              </a:rPr>
              <a:t>)</a:t>
            </a:r>
            <a:br>
              <a:rPr lang="en-US" sz="2000" dirty="0">
                <a:ea typeface="+mn-lt"/>
                <a:cs typeface="+mn-lt"/>
              </a:rPr>
            </a:br>
            <a:endParaRPr lang="en-US" sz="2000">
              <a:ea typeface="+mn-lt"/>
              <a:cs typeface="+mn-lt"/>
            </a:endParaRPr>
          </a:p>
          <a:p>
            <a:r>
              <a:rPr lang="en-US" sz="2000">
                <a:ea typeface="+mn-lt"/>
                <a:cs typeface="+mn-lt"/>
              </a:rPr>
              <a:t>17:35 - 17:50   Introduction to Exchange Programs </a:t>
            </a:r>
          </a:p>
          <a:p>
            <a:r>
              <a:rPr lang="en-US" sz="2000">
                <a:ea typeface="+mn-lt"/>
                <a:cs typeface="+mn-lt"/>
              </a:rPr>
              <a:t>                           (Ms. Yuri Marugata)</a:t>
            </a:r>
            <a:br>
              <a:rPr lang="en-US" sz="2000" dirty="0">
                <a:ea typeface="+mn-lt"/>
                <a:cs typeface="+mn-lt"/>
              </a:rPr>
            </a:br>
            <a:endParaRPr lang="en-US" sz="2000">
              <a:ea typeface="+mn-lt"/>
              <a:cs typeface="+mn-lt"/>
            </a:endParaRPr>
          </a:p>
          <a:p>
            <a:r>
              <a:rPr lang="en-US" sz="2000">
                <a:ea typeface="+mn-lt"/>
                <a:cs typeface="+mn-lt"/>
              </a:rPr>
              <a:t>17:50 - 18:05   Experience of Joining USTEP Exchange Program</a:t>
            </a:r>
          </a:p>
          <a:p>
            <a:r>
              <a:rPr lang="en-US" sz="2000">
                <a:ea typeface="+mn-lt"/>
                <a:cs typeface="+mn-lt"/>
              </a:rPr>
              <a:t>                           at UBC (Mr. Kohtaro Uchida )</a:t>
            </a:r>
          </a:p>
          <a:p>
            <a:endParaRPr lang="en-US" sz="2000">
              <a:ea typeface="+mn-lt"/>
              <a:cs typeface="+mn-lt"/>
            </a:endParaRPr>
          </a:p>
          <a:p>
            <a:r>
              <a:rPr lang="en-US" sz="2000">
                <a:ea typeface="+mn-lt"/>
                <a:cs typeface="+mn-lt"/>
              </a:rPr>
              <a:t>18:05 - 18:10   Introduction to Short-term Program at</a:t>
            </a:r>
          </a:p>
          <a:p>
            <a:r>
              <a:rPr lang="en-US" sz="2000">
                <a:ea typeface="+mn-lt"/>
                <a:cs typeface="+mn-lt"/>
              </a:rPr>
              <a:t>                           IIT Hyderabad and NTNU (Ms. Yoshiko Raynolds )</a:t>
            </a:r>
            <a:br>
              <a:rPr lang="en-US" sz="2000" dirty="0">
                <a:ea typeface="+mn-lt"/>
                <a:cs typeface="+mn-lt"/>
              </a:rPr>
            </a:br>
            <a:endParaRPr lang="en-US" sz="2000">
              <a:ea typeface="+mn-lt"/>
              <a:cs typeface="+mn-lt"/>
            </a:endParaRPr>
          </a:p>
          <a:p>
            <a:r>
              <a:rPr lang="en-US" sz="2000">
                <a:ea typeface="+mn-lt"/>
                <a:cs typeface="+mn-lt"/>
              </a:rPr>
              <a:t>18:10 - 18:25   Experience of Joining Short-term Program at </a:t>
            </a:r>
          </a:p>
          <a:p>
            <a:r>
              <a:rPr lang="en-US" sz="2000">
                <a:ea typeface="+mn-lt"/>
                <a:cs typeface="+mn-lt"/>
              </a:rPr>
              <a:t>                           IIT Hyderabad (Mr. Shuma Kozawa)</a:t>
            </a:r>
            <a:br>
              <a:rPr lang="en-US" sz="2000" dirty="0">
                <a:ea typeface="+mn-lt"/>
                <a:cs typeface="+mn-lt"/>
              </a:rPr>
            </a:br>
            <a:endParaRPr lang="en-US" sz="2000">
              <a:ea typeface="+mn-lt"/>
              <a:cs typeface="+mn-lt"/>
            </a:endParaRPr>
          </a:p>
          <a:p>
            <a:r>
              <a:rPr lang="en-US" sz="2000">
                <a:ea typeface="+mn-lt"/>
                <a:cs typeface="+mn-lt"/>
              </a:rPr>
              <a:t>18:25 - 18:30   Closing </a:t>
            </a:r>
            <a:endParaRPr lang="en-US" sz="2000">
              <a:ea typeface="Calibri"/>
              <a:cs typeface="Calibri"/>
            </a:endParaRPr>
          </a:p>
          <a:p>
            <a:pPr algn="l"/>
            <a:endParaRPr lang="en-US" sz="2000">
              <a:ea typeface="Calibri"/>
              <a:cs typeface="Calibri"/>
            </a:endParaRPr>
          </a:p>
        </p:txBody>
      </p:sp>
      <p:sp>
        <p:nvSpPr>
          <p:cNvPr id="3" name="Rectangle: Rounded Corners 2">
            <a:extLst>
              <a:ext uri="{FF2B5EF4-FFF2-40B4-BE49-F238E27FC236}">
                <a16:creationId xmlns:a16="http://schemas.microsoft.com/office/drawing/2014/main" id="{0C743665-7F74-E899-B809-CADDCB24B5E5}"/>
              </a:ext>
            </a:extLst>
          </p:cNvPr>
          <p:cNvSpPr/>
          <p:nvPr/>
        </p:nvSpPr>
        <p:spPr>
          <a:xfrm>
            <a:off x="4417512" y="6145999"/>
            <a:ext cx="6790364" cy="561251"/>
          </a:xfrm>
          <a:prstGeom prst="round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87541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F0C692-8785-7B5E-1285-FB16D8358355}"/>
              </a:ext>
            </a:extLst>
          </p:cNvPr>
          <p:cNvSpPr>
            <a:spLocks noGrp="1"/>
          </p:cNvSpPr>
          <p:nvPr>
            <p:ph type="title"/>
          </p:nvPr>
        </p:nvSpPr>
        <p:spPr>
          <a:xfrm>
            <a:off x="838200" y="365125"/>
            <a:ext cx="10515600" cy="966335"/>
          </a:xfrm>
        </p:spPr>
        <p:txBody>
          <a:bodyPr>
            <a:normAutofit/>
          </a:bodyPr>
          <a:lstStyle/>
          <a:p>
            <a:r>
              <a:rPr kumimoji="1" lang="ja-JP" altLang="en-US" sz="3600">
                <a:ea typeface="ＭＳ Ｐゴシック"/>
              </a:rPr>
              <a:t>スペシャル・イングリッシュ・レッスン　</a:t>
            </a:r>
            <a:endParaRPr lang="en-US" altLang="ja-JP" sz="3600"/>
          </a:p>
        </p:txBody>
      </p:sp>
      <p:sp>
        <p:nvSpPr>
          <p:cNvPr id="4" name="TextBox 3">
            <a:extLst>
              <a:ext uri="{FF2B5EF4-FFF2-40B4-BE49-F238E27FC236}">
                <a16:creationId xmlns:a16="http://schemas.microsoft.com/office/drawing/2014/main" id="{86B03109-AD36-EDBD-EC11-02550D0E38A8}"/>
              </a:ext>
            </a:extLst>
          </p:cNvPr>
          <p:cNvSpPr txBox="1"/>
          <p:nvPr/>
        </p:nvSpPr>
        <p:spPr>
          <a:xfrm>
            <a:off x="194710" y="1486002"/>
            <a:ext cx="1179148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ea typeface="+mn-lt"/>
                <a:cs typeface="+mn-lt"/>
                <a:hlinkClick r:id="rId2"/>
              </a:rPr>
              <a:t>https://sites.google.com/g.ecc.u-tokyo.ac.jp/global-education/menu/specialenglishlessons</a:t>
            </a:r>
            <a:endParaRPr lang="en-US"/>
          </a:p>
        </p:txBody>
      </p:sp>
      <p:sp>
        <p:nvSpPr>
          <p:cNvPr id="7" name="TextBox 6">
            <a:extLst>
              <a:ext uri="{FF2B5EF4-FFF2-40B4-BE49-F238E27FC236}">
                <a16:creationId xmlns:a16="http://schemas.microsoft.com/office/drawing/2014/main" id="{29BDDEA3-1F02-C36D-1539-A56999779A33}"/>
              </a:ext>
            </a:extLst>
          </p:cNvPr>
          <p:cNvSpPr txBox="1"/>
          <p:nvPr/>
        </p:nvSpPr>
        <p:spPr>
          <a:xfrm>
            <a:off x="7591892" y="5431972"/>
            <a:ext cx="4128448"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3200">
                <a:ea typeface="ＭＳ Ｐゴシック"/>
              </a:rPr>
              <a:t>問い合わせ先：utokyo.sel@gmail.com</a:t>
            </a:r>
            <a:endParaRPr lang="ja-JP" altLang="en-US" sz="3200">
              <a:ea typeface="ＭＳ Ｐゴシック"/>
              <a:cs typeface="Calibri"/>
            </a:endParaRPr>
          </a:p>
        </p:txBody>
      </p:sp>
      <p:pic>
        <p:nvPicPr>
          <p:cNvPr id="10" name="Picture 9">
            <a:extLst>
              <a:ext uri="{FF2B5EF4-FFF2-40B4-BE49-F238E27FC236}">
                <a16:creationId xmlns:a16="http://schemas.microsoft.com/office/drawing/2014/main" id="{C73ED0E4-E531-AFE2-3F7C-65775A767291}"/>
              </a:ext>
            </a:extLst>
          </p:cNvPr>
          <p:cNvPicPr>
            <a:picLocks noChangeAspect="1"/>
          </p:cNvPicPr>
          <p:nvPr/>
        </p:nvPicPr>
        <p:blipFill>
          <a:blip r:embed="rId3"/>
          <a:stretch>
            <a:fillRect/>
          </a:stretch>
        </p:blipFill>
        <p:spPr>
          <a:xfrm>
            <a:off x="434423" y="2398178"/>
            <a:ext cx="5223743" cy="3467040"/>
          </a:xfrm>
          <a:prstGeom prst="rect">
            <a:avLst/>
          </a:prstGeom>
        </p:spPr>
      </p:pic>
      <p:sp>
        <p:nvSpPr>
          <p:cNvPr id="3" name="TextBox 2">
            <a:extLst>
              <a:ext uri="{FF2B5EF4-FFF2-40B4-BE49-F238E27FC236}">
                <a16:creationId xmlns:a16="http://schemas.microsoft.com/office/drawing/2014/main" id="{1EDCC129-C37E-7C86-356E-34926D555ACB}"/>
              </a:ext>
            </a:extLst>
          </p:cNvPr>
          <p:cNvSpPr txBox="1"/>
          <p:nvPr/>
        </p:nvSpPr>
        <p:spPr>
          <a:xfrm>
            <a:off x="5665123" y="2275114"/>
            <a:ext cx="6523300" cy="28700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ja-JP" altLang="en-US" sz="2400">
                <a:ea typeface="ＭＳ Ｐゴシック"/>
                <a:cs typeface="Calibri"/>
              </a:rPr>
              <a:t>東大で語学学校</a:t>
            </a:r>
            <a:r>
              <a:rPr lang="en-US" altLang="ja-JP" sz="2400">
                <a:ea typeface="ＭＳ Ｐゴシック"/>
                <a:cs typeface="Calibri"/>
              </a:rPr>
              <a:t>(</a:t>
            </a:r>
            <a:r>
              <a:rPr lang="ja-JP" altLang="en-US" sz="2400">
                <a:ea typeface="ＭＳ Ｐゴシック"/>
                <a:cs typeface="Calibri"/>
              </a:rPr>
              <a:t>ベルリッツ等</a:t>
            </a:r>
            <a:r>
              <a:rPr lang="en-US" altLang="ja-JP" sz="2400">
                <a:ea typeface="ＭＳ Ｐゴシック"/>
                <a:cs typeface="Calibri"/>
              </a:rPr>
              <a:t>)</a:t>
            </a:r>
            <a:r>
              <a:rPr lang="ja-JP" altLang="en-US" sz="2400">
                <a:ea typeface="ＭＳ Ｐゴシック"/>
                <a:cs typeface="Calibri"/>
              </a:rPr>
              <a:t>の英語レッスンを受けられる</a:t>
            </a:r>
          </a:p>
          <a:p>
            <a:endParaRPr lang="ja-JP" altLang="en-US" sz="1050">
              <a:ea typeface="ＭＳ Ｐゴシック"/>
              <a:cs typeface="Calibri"/>
            </a:endParaRPr>
          </a:p>
          <a:p>
            <a:pPr marL="342900" indent="-342900">
              <a:buFont typeface="Arial"/>
              <a:buChar char="•"/>
            </a:pPr>
            <a:r>
              <a:rPr lang="ja-JP" altLang="en-US" sz="2400">
                <a:ea typeface="ＭＳ Ｐゴシック"/>
                <a:cs typeface="Calibri"/>
              </a:rPr>
              <a:t>自分で語学学校に行くより安い</a:t>
            </a:r>
          </a:p>
          <a:p>
            <a:pPr marL="342900" indent="-342900">
              <a:buFont typeface="Arial"/>
              <a:buChar char="•"/>
            </a:pPr>
            <a:endParaRPr lang="ja-JP" altLang="en-US" sz="1100">
              <a:solidFill>
                <a:srgbClr val="000000"/>
              </a:solidFill>
              <a:latin typeface="Calibri" panose="020F0502020204030204"/>
              <a:ea typeface="ＭＳ Ｐゴシック"/>
              <a:cs typeface="Calibri"/>
            </a:endParaRPr>
          </a:p>
          <a:p>
            <a:pPr marL="342900" indent="-342900">
              <a:buFont typeface="Arial"/>
              <a:buChar char="•"/>
            </a:pPr>
            <a:r>
              <a:rPr lang="ja-JP" altLang="en-US" sz="2400">
                <a:solidFill>
                  <a:srgbClr val="000000"/>
                </a:solidFill>
                <a:latin typeface="Calibri" panose="020F0502020204030204"/>
                <a:ea typeface="ＭＳ Ｐゴシック"/>
                <a:cs typeface="Calibri"/>
              </a:rPr>
              <a:t>毎日６限に開講（一部４限）</a:t>
            </a:r>
          </a:p>
          <a:p>
            <a:pPr marL="342900" indent="-342900">
              <a:buFont typeface="Arial"/>
              <a:buChar char="•"/>
            </a:pPr>
            <a:endParaRPr lang="ja-JP" altLang="en-US" sz="1100">
              <a:solidFill>
                <a:srgbClr val="000000"/>
              </a:solidFill>
              <a:latin typeface="Calibri" panose="020F0502020204030204"/>
              <a:ea typeface="ＭＳ Ｐゴシック"/>
              <a:cs typeface="Calibri"/>
            </a:endParaRPr>
          </a:p>
          <a:p>
            <a:pPr marL="342900" indent="-342900">
              <a:buFont typeface="Arial"/>
              <a:buChar char="•"/>
            </a:pPr>
            <a:r>
              <a:rPr lang="ja-JP" altLang="en-US" sz="2400">
                <a:solidFill>
                  <a:srgbClr val="000000"/>
                </a:solidFill>
                <a:latin typeface="Calibri" panose="020F0502020204030204"/>
                <a:ea typeface="ＭＳ Ｐゴシック"/>
                <a:cs typeface="Calibri"/>
              </a:rPr>
              <a:t>TOEFL講座はレベル別オンデマンド講座あり</a:t>
            </a:r>
          </a:p>
          <a:p>
            <a:pPr marL="342900" indent="-342900">
              <a:buFont typeface="Arial"/>
              <a:buChar char="•"/>
            </a:pPr>
            <a:r>
              <a:rPr lang="ja-JP" sz="1400">
                <a:solidFill>
                  <a:srgbClr val="FFFFFF"/>
                </a:solidFill>
                <a:latin typeface="Lato"/>
                <a:ea typeface="ＭＳ Ｐゴシック"/>
                <a:cs typeface="Lato"/>
              </a:rPr>
              <a:t>毎日6限（一部は4限～）に様々なクラスが複数教室で開講</a:t>
            </a:r>
            <a:endParaRPr lang="ja-JP" altLang="en-US" sz="2400">
              <a:solidFill>
                <a:srgbClr val="000000"/>
              </a:solidFill>
              <a:latin typeface="Calibri" panose="020F0502020204030204"/>
              <a:ea typeface="ＭＳ Ｐゴシック"/>
              <a:cs typeface="Calibri"/>
            </a:endParaRPr>
          </a:p>
          <a:p>
            <a:pPr marL="342900" indent="-342900">
              <a:buFont typeface="Arial"/>
              <a:buChar char="•"/>
            </a:pPr>
            <a:r>
              <a:rPr lang="ja-JP" sz="1400">
                <a:solidFill>
                  <a:srgbClr val="FFFFFF"/>
                </a:solidFill>
                <a:latin typeface="Lato"/>
                <a:ea typeface="ＭＳ Ｐゴシック"/>
                <a:cs typeface="Lato"/>
              </a:rPr>
              <a:t>毎日6限（一部は4限～）に様々なクラスが複数教室で開</a:t>
            </a:r>
            <a:endParaRPr lang="ja-JP" altLang="en-US" sz="2400">
              <a:ea typeface="ＭＳ Ｐゴシック"/>
              <a:cs typeface="Calibri" panose="020F0502020204030204"/>
            </a:endParaRPr>
          </a:p>
        </p:txBody>
      </p:sp>
    </p:spTree>
    <p:extLst>
      <p:ext uri="{BB962C8B-B14F-4D97-AF65-F5344CB8AC3E}">
        <p14:creationId xmlns:p14="http://schemas.microsoft.com/office/powerpoint/2010/main" val="28466088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p:cNvSpPr>
            <a:spLocks noGrp="1"/>
          </p:cNvSpPr>
          <p:nvPr>
            <p:ph type="title"/>
          </p:nvPr>
        </p:nvSpPr>
        <p:spPr>
          <a:xfrm>
            <a:off x="6392583" y="501651"/>
            <a:ext cx="4414848" cy="1716255"/>
          </a:xfrm>
        </p:spPr>
        <p:txBody>
          <a:bodyPr vert="horz" lIns="91440" tIns="45720" rIns="91440" bIns="45720" rtlCol="0" anchor="b">
            <a:normAutofit/>
          </a:bodyPr>
          <a:lstStyle/>
          <a:p>
            <a:r>
              <a:rPr lang="en-US" altLang="ja-JP" sz="5600" b="1">
                <a:ea typeface="ＭＳ Ｐゴシック"/>
              </a:rPr>
              <a:t>International Lounge</a:t>
            </a:r>
          </a:p>
        </p:txBody>
      </p:sp>
      <p:sp>
        <p:nvSpPr>
          <p:cNvPr id="19" name="Rectangle 18">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テキスト ボックス 11"/>
          <p:cNvSpPr txBox="1"/>
          <p:nvPr/>
        </p:nvSpPr>
        <p:spPr>
          <a:xfrm>
            <a:off x="6091794" y="2625871"/>
            <a:ext cx="5447378" cy="2978505"/>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altLang="ja-JP" sz="4000">
                <a:solidFill>
                  <a:schemeClr val="tx1">
                    <a:alpha val="80000"/>
                  </a:schemeClr>
                </a:solidFill>
                <a:ea typeface="ＭＳ Ｐゴシック"/>
              </a:rPr>
              <a:t>Every Friday</a:t>
            </a:r>
            <a:endParaRPr lang="en-US" altLang="ja-JP" sz="4000">
              <a:solidFill>
                <a:schemeClr val="tx1">
                  <a:alpha val="80000"/>
                </a:schemeClr>
              </a:solidFill>
              <a:ea typeface="ＭＳ Ｐゴシック"/>
              <a:cs typeface="Calibri"/>
            </a:endParaRPr>
          </a:p>
          <a:p>
            <a:pPr indent="-228600">
              <a:lnSpc>
                <a:spcPct val="90000"/>
              </a:lnSpc>
              <a:spcAft>
                <a:spcPts val="600"/>
              </a:spcAft>
              <a:buFont typeface="Arial" panose="020B0604020202020204" pitchFamily="34" charset="0"/>
              <a:buChar char="•"/>
            </a:pPr>
            <a:r>
              <a:rPr lang="en-US" altLang="ja-JP" sz="4000">
                <a:solidFill>
                  <a:schemeClr val="tx1">
                    <a:alpha val="80000"/>
                  </a:schemeClr>
                </a:solidFill>
                <a:ea typeface="ＭＳ Ｐゴシック"/>
              </a:rPr>
              <a:t>12:00~13:00</a:t>
            </a:r>
            <a:endParaRPr lang="en-US" altLang="ja-JP" sz="4000">
              <a:solidFill>
                <a:schemeClr val="tx1">
                  <a:alpha val="80000"/>
                </a:schemeClr>
              </a:solidFill>
              <a:ea typeface="ＭＳ Ｐゴシック"/>
              <a:cs typeface="Calibri"/>
            </a:endParaRPr>
          </a:p>
          <a:p>
            <a:pPr indent="-228600">
              <a:lnSpc>
                <a:spcPct val="90000"/>
              </a:lnSpc>
              <a:spcAft>
                <a:spcPts val="600"/>
              </a:spcAft>
              <a:buFont typeface="Arial" panose="020B0604020202020204" pitchFamily="34" charset="0"/>
              <a:buChar char="•"/>
            </a:pPr>
            <a:r>
              <a:rPr lang="ja-JP" altLang="en-US" sz="4000" dirty="0">
                <a:solidFill>
                  <a:schemeClr val="tx1">
                    <a:alpha val="80000"/>
                  </a:schemeClr>
                </a:solidFill>
                <a:ea typeface="ＭＳ Ｐゴシック"/>
              </a:rPr>
              <a:t>＠</a:t>
            </a:r>
            <a:r>
              <a:rPr lang="en-US" altLang="ja-JP" sz="4000" dirty="0">
                <a:solidFill>
                  <a:schemeClr val="tx1">
                    <a:alpha val="80000"/>
                  </a:schemeClr>
                </a:solidFill>
                <a:ea typeface="ＭＳ Ｐゴシック"/>
              </a:rPr>
              <a:t>Engineering </a:t>
            </a:r>
            <a:r>
              <a:rPr lang="en-US" altLang="ja-JP" sz="4000" dirty="0" err="1">
                <a:solidFill>
                  <a:schemeClr val="tx1">
                    <a:alpha val="80000"/>
                  </a:schemeClr>
                </a:solidFill>
                <a:ea typeface="ＭＳ Ｐゴシック"/>
              </a:rPr>
              <a:t>Bldg</a:t>
            </a:r>
            <a:r>
              <a:rPr lang="en-US" altLang="ja-JP" sz="4000" dirty="0">
                <a:solidFill>
                  <a:schemeClr val="tx1">
                    <a:alpha val="80000"/>
                  </a:schemeClr>
                </a:solidFill>
                <a:ea typeface="ＭＳ Ｐゴシック"/>
              </a:rPr>
              <a:t> #11</a:t>
            </a:r>
          </a:p>
          <a:p>
            <a:pPr>
              <a:lnSpc>
                <a:spcPct val="90000"/>
              </a:lnSpc>
              <a:spcAft>
                <a:spcPts val="600"/>
              </a:spcAft>
            </a:pPr>
            <a:r>
              <a:rPr lang="en-US" altLang="ja-JP" sz="4000" dirty="0">
                <a:solidFill>
                  <a:schemeClr val="tx1">
                    <a:alpha val="80000"/>
                  </a:schemeClr>
                </a:solidFill>
                <a:ea typeface="ＭＳ Ｐゴシック"/>
                <a:cs typeface="Calibri"/>
              </a:rPr>
              <a:t>（</a:t>
            </a:r>
            <a:r>
              <a:rPr lang="en-US" altLang="ja-JP" sz="4000" dirty="0" err="1">
                <a:solidFill>
                  <a:schemeClr val="tx1">
                    <a:alpha val="80000"/>
                  </a:schemeClr>
                </a:solidFill>
                <a:ea typeface="ＭＳ Ｐゴシック"/>
                <a:cs typeface="Calibri"/>
              </a:rPr>
              <a:t>スターバックスのビル</a:t>
            </a:r>
            <a:r>
              <a:rPr lang="en-US" altLang="ja-JP" sz="4000" dirty="0">
                <a:solidFill>
                  <a:schemeClr val="tx1">
                    <a:alpha val="80000"/>
                  </a:schemeClr>
                </a:solidFill>
                <a:ea typeface="ＭＳ Ｐゴシック"/>
                <a:cs typeface="Calibri"/>
              </a:rPr>
              <a:t>）</a:t>
            </a:r>
          </a:p>
        </p:txBody>
      </p:sp>
      <p:sp>
        <p:nvSpPr>
          <p:cNvPr id="9" name="スライド番号プレースホルダー 8"/>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D283AE3-A0C4-47C0-9C71-759435C92BF4}" type="slidenum">
              <a:rPr kumimoji="0" lang="en-US" altLang="ja-JP">
                <a:solidFill>
                  <a:schemeClr val="tx1">
                    <a:alpha val="60000"/>
                  </a:schemeClr>
                </a:solidFill>
                <a:latin typeface="Calibri" panose="020F0502020204030204"/>
              </a:rPr>
              <a:pPr>
                <a:spcAft>
                  <a:spcPts val="600"/>
                </a:spcAft>
                <a:defRPr/>
              </a:pPr>
              <a:t>24</a:t>
            </a:fld>
            <a:endParaRPr kumimoji="0" lang="en-US" altLang="ja-JP">
              <a:solidFill>
                <a:schemeClr val="tx1">
                  <a:alpha val="60000"/>
                </a:schemeClr>
              </a:solidFill>
              <a:latin typeface="Calibri" panose="020F0502020204030204"/>
            </a:endParaRPr>
          </a:p>
        </p:txBody>
      </p:sp>
      <p:cxnSp>
        <p:nvCxnSpPr>
          <p:cNvPr id="21" name="Straight Connector 20">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オブジェクト 4">
            <a:extLst>
              <a:ext uri="{FF2B5EF4-FFF2-40B4-BE49-F238E27FC236}">
                <a16:creationId xmlns:a16="http://schemas.microsoft.com/office/drawing/2014/main" id="{8CE0D541-99CD-99B4-1354-89D504A47265}"/>
              </a:ext>
            </a:extLst>
          </p:cNvPr>
          <p:cNvGraphicFramePr>
            <a:graphicFrameLocks noChangeAspect="1"/>
          </p:cNvGraphicFramePr>
          <p:nvPr>
            <p:extLst>
              <p:ext uri="{D42A27DB-BD31-4B8C-83A1-F6EECF244321}">
                <p14:modId xmlns:p14="http://schemas.microsoft.com/office/powerpoint/2010/main" val="676714414"/>
              </p:ext>
            </p:extLst>
          </p:nvPr>
        </p:nvGraphicFramePr>
        <p:xfrm>
          <a:off x="576871" y="126803"/>
          <a:ext cx="4673194" cy="6604394"/>
        </p:xfrm>
        <a:graphic>
          <a:graphicData uri="http://schemas.openxmlformats.org/presentationml/2006/ole">
            <mc:AlternateContent xmlns:mc="http://schemas.openxmlformats.org/markup-compatibility/2006">
              <mc:Choice xmlns:v="urn:schemas-microsoft-com:vml" Requires="v">
                <p:oleObj name="Acrobat Document" r:id="rId2" imgW="5346551" imgH="7556365" progId="Acrobat.Document.DC">
                  <p:embed/>
                </p:oleObj>
              </mc:Choice>
              <mc:Fallback>
                <p:oleObj name="Acrobat Document" r:id="rId2" imgW="5346551" imgH="7556365" progId="Acrobat.Document.DC">
                  <p:embed/>
                  <p:pic>
                    <p:nvPicPr>
                      <p:cNvPr id="5" name="オブジェクト 4">
                        <a:extLst>
                          <a:ext uri="{FF2B5EF4-FFF2-40B4-BE49-F238E27FC236}">
                            <a16:creationId xmlns:a16="http://schemas.microsoft.com/office/drawing/2014/main" id="{8CE0D541-99CD-99B4-1354-89D504A47265}"/>
                          </a:ext>
                        </a:extLst>
                      </p:cNvPr>
                      <p:cNvPicPr/>
                      <p:nvPr/>
                    </p:nvPicPr>
                    <p:blipFill>
                      <a:blip r:embed="rId3"/>
                      <a:stretch>
                        <a:fillRect/>
                      </a:stretch>
                    </p:blipFill>
                    <p:spPr>
                      <a:xfrm>
                        <a:off x="576871" y="126803"/>
                        <a:ext cx="4673194" cy="6604394"/>
                      </a:xfrm>
                      <a:prstGeom prst="rect">
                        <a:avLst/>
                      </a:prstGeom>
                    </p:spPr>
                  </p:pic>
                </p:oleObj>
              </mc:Fallback>
            </mc:AlternateContent>
          </a:graphicData>
        </a:graphic>
      </p:graphicFrame>
    </p:spTree>
    <p:extLst>
      <p:ext uri="{BB962C8B-B14F-4D97-AF65-F5344CB8AC3E}">
        <p14:creationId xmlns:p14="http://schemas.microsoft.com/office/powerpoint/2010/main" val="463834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98214509-27F5-BFC9-99F9-556B84F8D306}"/>
              </a:ext>
            </a:extLst>
          </p:cNvPr>
          <p:cNvSpPr>
            <a:spLocks noGrp="1"/>
          </p:cNvSpPr>
          <p:nvPr>
            <p:ph type="title"/>
          </p:nvPr>
        </p:nvSpPr>
        <p:spPr>
          <a:xfrm>
            <a:off x="572493" y="238539"/>
            <a:ext cx="10967720" cy="1180415"/>
          </a:xfrm>
        </p:spPr>
        <p:txBody>
          <a:bodyPr anchor="b">
            <a:normAutofit/>
          </a:bodyPr>
          <a:lstStyle/>
          <a:p>
            <a:r>
              <a:rPr kumimoji="1" lang="en-US" altLang="ja-JP" sz="3400" b="1">
                <a:latin typeface="Georgia"/>
              </a:rPr>
              <a:t>IST Student Community Platform </a:t>
            </a:r>
            <a:br>
              <a:rPr lang="en-US" altLang="ja-JP" sz="3400" b="1">
                <a:latin typeface="Georgia" panose="02040502050405020303" pitchFamily="18" charset="0"/>
              </a:rPr>
            </a:br>
            <a:r>
              <a:rPr kumimoji="1" lang="en-US" altLang="ja-JP" sz="3400" b="1">
                <a:latin typeface="Georgia"/>
              </a:rPr>
              <a:t>                                    (UTokyo SLACK workspace)</a:t>
            </a:r>
            <a:endParaRPr kumimoji="1" lang="ja-JP" altLang="en-US" sz="3400" b="1">
              <a:latin typeface="Georgia"/>
            </a:endParaRP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コンテンツ プレースホルダー 2">
            <a:extLst>
              <a:ext uri="{FF2B5EF4-FFF2-40B4-BE49-F238E27FC236}">
                <a16:creationId xmlns:a16="http://schemas.microsoft.com/office/drawing/2014/main" id="{3FB67907-9EFD-FC1C-8D84-AF2777538767}"/>
              </a:ext>
            </a:extLst>
          </p:cNvPr>
          <p:cNvSpPr>
            <a:spLocks noGrp="1"/>
          </p:cNvSpPr>
          <p:nvPr>
            <p:ph idx="1"/>
          </p:nvPr>
        </p:nvSpPr>
        <p:spPr>
          <a:xfrm>
            <a:off x="302852" y="1827476"/>
            <a:ext cx="7064473" cy="4119172"/>
          </a:xfrm>
        </p:spPr>
        <p:txBody>
          <a:bodyPr anchor="t">
            <a:normAutofit/>
          </a:bodyPr>
          <a:lstStyle/>
          <a:p>
            <a:r>
              <a:rPr kumimoji="1" lang="en-US" altLang="ja-JP" sz="2000">
                <a:latin typeface="Georgia"/>
                <a:ea typeface="ＭＳ Ｐゴシック"/>
              </a:rPr>
              <a:t>This is to bring students to one place to strengthen networking and collaboration across disciplines and students. The initiative is under the IST Creative Evolution Project and managed by IST RAs and respective faculties.</a:t>
            </a:r>
          </a:p>
          <a:p>
            <a:endParaRPr kumimoji="1" lang="en-US" altLang="ja-JP" sz="2000">
              <a:latin typeface="Georgia" panose="02040502050405020303" pitchFamily="18" charset="0"/>
            </a:endParaRPr>
          </a:p>
          <a:p>
            <a:r>
              <a:rPr kumimoji="1" lang="en-US" altLang="ja-JP" sz="2000">
                <a:latin typeface="Georgia"/>
                <a:ea typeface="ＭＳ Ｐゴシック"/>
              </a:rPr>
              <a:t>The link for workspace is as follows, please search in the search bar or in </a:t>
            </a:r>
            <a:r>
              <a:rPr kumimoji="1" lang="en-US" altLang="ja-JP" sz="2000" err="1">
                <a:latin typeface="Georgia"/>
                <a:ea typeface="ＭＳ Ｐゴシック"/>
              </a:rPr>
              <a:t>UTokyo</a:t>
            </a:r>
            <a:r>
              <a:rPr kumimoji="1" lang="en-US" altLang="ja-JP" sz="2000">
                <a:latin typeface="Georgia"/>
                <a:ea typeface="ＭＳ Ｐゴシック"/>
              </a:rPr>
              <a:t> slack space. </a:t>
            </a:r>
            <a:r>
              <a:rPr kumimoji="1" lang="en-US" altLang="ja-JP" sz="2000">
                <a:latin typeface="Georgia"/>
                <a:ea typeface="ＭＳ Ｐゴシック"/>
                <a:hlinkClick r:id="rId2" action="ppaction://hlinkfile">
                  <a:extLst>
                    <a:ext uri="{A12FA001-AC4F-418D-AE19-62706E023703}">
                      <ahyp:hlinkClr xmlns:ahyp="http://schemas.microsoft.com/office/drawing/2018/hyperlinkcolor" val="tx"/>
                    </a:ext>
                  </a:extLst>
                </a:hlinkClick>
              </a:rPr>
              <a:t>iststudentscommunity.slack.com  </a:t>
            </a:r>
            <a:endParaRPr lang="en-US" altLang="ja-JP" sz="2000">
              <a:latin typeface="Georgia"/>
              <a:ea typeface="ＭＳ Ｐゴシック"/>
              <a:hlinkClick r:id="rId2" action="ppaction://hlinkfile">
                <a:extLst>
                  <a:ext uri="{A12FA001-AC4F-418D-AE19-62706E023703}">
                    <ahyp:hlinkClr xmlns:ahyp="http://schemas.microsoft.com/office/drawing/2018/hyperlinkcolor" val="tx"/>
                  </a:ext>
                </a:extLst>
              </a:hlinkClick>
            </a:endParaRPr>
          </a:p>
          <a:p>
            <a:endParaRPr kumimoji="1" lang="en-US" altLang="ja-JP" sz="2000">
              <a:latin typeface="Georgia" panose="02040502050405020303" pitchFamily="18" charset="0"/>
            </a:endParaRPr>
          </a:p>
          <a:p>
            <a:r>
              <a:rPr kumimoji="1" lang="en-US" altLang="ja-JP" sz="2000">
                <a:latin typeface="Georgia"/>
                <a:ea typeface="ＭＳ Ｐゴシック"/>
              </a:rPr>
              <a:t>Please fill out the google form, then you will be added. </a:t>
            </a:r>
            <a:endParaRPr lang="en-US" altLang="ja-JP" sz="2000">
              <a:latin typeface="Georgia"/>
              <a:ea typeface="ＭＳ Ｐゴシック"/>
            </a:endParaRPr>
          </a:p>
          <a:p>
            <a:r>
              <a:rPr kumimoji="1" lang="en-US" altLang="ja-JP">
                <a:latin typeface="Georgia"/>
                <a:ea typeface="ＭＳ Ｐゴシック"/>
                <a:hlinkClick r:id="rId3">
                  <a:extLst>
                    <a:ext uri="{A12FA001-AC4F-418D-AE19-62706E023703}">
                      <ahyp:hlinkClr xmlns:ahyp="http://schemas.microsoft.com/office/drawing/2018/hyperlinkcolor" val="tx"/>
                    </a:ext>
                  </a:extLst>
                </a:hlinkClick>
              </a:rPr>
              <a:t>https://forms.gle/d6nzHsQyR4krZBSy9</a:t>
            </a:r>
            <a:endParaRPr kumimoji="1" lang="ja-JP" altLang="en-US">
              <a:latin typeface="Georgia"/>
              <a:ea typeface="ＭＳ Ｐゴシック"/>
            </a:endParaRPr>
          </a:p>
        </p:txBody>
      </p:sp>
      <p:pic>
        <p:nvPicPr>
          <p:cNvPr id="4" name="Picture 3">
            <a:extLst>
              <a:ext uri="{FF2B5EF4-FFF2-40B4-BE49-F238E27FC236}">
                <a16:creationId xmlns:a16="http://schemas.microsoft.com/office/drawing/2014/main" id="{CD987680-BCB9-BAD3-7B5D-9F08A5EADFF3}"/>
              </a:ext>
            </a:extLst>
          </p:cNvPr>
          <p:cNvPicPr>
            <a:picLocks noChangeAspect="1"/>
          </p:cNvPicPr>
          <p:nvPr/>
        </p:nvPicPr>
        <p:blipFill>
          <a:blip r:embed="rId4"/>
          <a:srcRect r="1" b="22042"/>
          <a:stretch>
            <a:fillRect/>
          </a:stretch>
        </p:blipFill>
        <p:spPr>
          <a:xfrm>
            <a:off x="7675658" y="2073924"/>
            <a:ext cx="3921012" cy="4116564"/>
          </a:xfrm>
          <a:prstGeom prst="rect">
            <a:avLst/>
          </a:prstGeom>
        </p:spPr>
      </p:pic>
      <p:sp>
        <p:nvSpPr>
          <p:cNvPr id="6" name="TextBox 5">
            <a:extLst>
              <a:ext uri="{FF2B5EF4-FFF2-40B4-BE49-F238E27FC236}">
                <a16:creationId xmlns:a16="http://schemas.microsoft.com/office/drawing/2014/main" id="{F9DDD965-2367-9E5B-CBB2-6851D4CD1B5F}"/>
              </a:ext>
            </a:extLst>
          </p:cNvPr>
          <p:cNvSpPr txBox="1"/>
          <p:nvPr/>
        </p:nvSpPr>
        <p:spPr>
          <a:xfrm>
            <a:off x="182879" y="6106160"/>
            <a:ext cx="905256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2400">
                <a:solidFill>
                  <a:srgbClr val="0070C0"/>
                </a:solidFill>
                <a:ea typeface="ＭＳ Ｐゴシック"/>
                <a:cs typeface="Calibri"/>
              </a:rPr>
              <a:t>情報理工学国際センター：</a:t>
            </a:r>
            <a:r>
              <a:rPr lang="ja-JP" sz="3200">
                <a:solidFill>
                  <a:srgbClr val="0070C0"/>
                </a:solidFill>
                <a:ea typeface="+mn-lt"/>
                <a:cs typeface="+mn-lt"/>
              </a:rPr>
              <a:t>istoir.t@gs.mail.u-tokyo.ac.jp</a:t>
            </a:r>
            <a:endParaRPr lang="en-US" sz="3200">
              <a:solidFill>
                <a:srgbClr val="0070C0"/>
              </a:solidFill>
            </a:endParaRPr>
          </a:p>
        </p:txBody>
      </p:sp>
    </p:spTree>
    <p:extLst>
      <p:ext uri="{BB962C8B-B14F-4D97-AF65-F5344CB8AC3E}">
        <p14:creationId xmlns:p14="http://schemas.microsoft.com/office/powerpoint/2010/main" val="128347638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FA12AF45CB69CD4AA036FC6A094ED57A" ma:contentTypeVersion="14" ma:contentTypeDescription="新しいドキュメントを作成します。" ma:contentTypeScope="" ma:versionID="c3336f56518eb4931bb752472fbf088f">
  <xsd:schema xmlns:xsd="http://www.w3.org/2001/XMLSchema" xmlns:xs="http://www.w3.org/2001/XMLSchema" xmlns:p="http://schemas.microsoft.com/office/2006/metadata/properties" xmlns:ns2="1c5675b3-d6f2-448e-8171-422fe6535085" xmlns:ns3="fa182c61-722c-4061-bb9b-63d275baf13d" targetNamespace="http://schemas.microsoft.com/office/2006/metadata/properties" ma:root="true" ma:fieldsID="418d8dbf89ba5d83a125a23db100ba3e" ns2:_="" ns3:_="">
    <xsd:import namespace="1c5675b3-d6f2-448e-8171-422fe6535085"/>
    <xsd:import namespace="fa182c61-722c-4061-bb9b-63d275baf13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5675b3-d6f2-448e-8171-422fe65350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画像タグ" ma:readOnly="false" ma:fieldId="{5cf76f15-5ced-4ddc-b409-7134ff3c332f}" ma:taxonomyMulti="true" ma:sspId="43c67a92-a372-452b-99e4-c34048beba6f"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a182c61-722c-4061-bb9b-63d275baf13d"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有相手の詳細情報" ma:internalName="SharedWithDetails" ma:readOnly="true">
      <xsd:simpleType>
        <xsd:restriction base="dms:Note">
          <xsd:maxLength value="255"/>
        </xsd:restriction>
      </xsd:simpleType>
    </xsd:element>
    <xsd:element name="TaxCatchAll" ma:index="16" nillable="true" ma:displayName="Taxonomy Catch All Column" ma:hidden="true" ma:list="{b11212c0-fe46-4783-899c-aba5de09d5cb}" ma:internalName="TaxCatchAll" ma:showField="CatchAllData" ma:web="fa182c61-722c-4061-bb9b-63d275baf13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c5675b3-d6f2-448e-8171-422fe6535085">
      <Terms xmlns="http://schemas.microsoft.com/office/infopath/2007/PartnerControls"/>
    </lcf76f155ced4ddcb4097134ff3c332f>
    <TaxCatchAll xmlns="fa182c61-722c-4061-bb9b-63d275baf13d" xsi:nil="true"/>
  </documentManagement>
</p:properties>
</file>

<file path=customXml/itemProps1.xml><?xml version="1.0" encoding="utf-8"?>
<ds:datastoreItem xmlns:ds="http://schemas.openxmlformats.org/officeDocument/2006/customXml" ds:itemID="{2D27B926-D741-41FE-A4E3-3EFA75D3FB9E}">
  <ds:schemaRefs>
    <ds:schemaRef ds:uri="1c5675b3-d6f2-448e-8171-422fe6535085"/>
    <ds:schemaRef ds:uri="fa182c61-722c-4061-bb9b-63d275baf13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BA6721E-F4FC-4027-B484-7B363FB7CCB0}">
  <ds:schemaRefs>
    <ds:schemaRef ds:uri="http://schemas.microsoft.com/sharepoint/v3/contenttype/forms"/>
  </ds:schemaRefs>
</ds:datastoreItem>
</file>

<file path=customXml/itemProps3.xml><?xml version="1.0" encoding="utf-8"?>
<ds:datastoreItem xmlns:ds="http://schemas.openxmlformats.org/officeDocument/2006/customXml" ds:itemID="{7E44A3D3-68E3-4986-A517-3529F31890FE}">
  <ds:schemaRefs>
    <ds:schemaRef ds:uri="http://purl.org/dc/dcmitype/"/>
    <ds:schemaRef ds:uri="http://schemas.microsoft.com/office/2006/documentManagement/types"/>
    <ds:schemaRef ds:uri="http://schemas.microsoft.com/office/2006/metadata/properties"/>
    <ds:schemaRef ds:uri="http://www.w3.org/XML/1998/namespace"/>
    <ds:schemaRef ds:uri="http://purl.org/dc/terms/"/>
    <ds:schemaRef ds:uri="1c5675b3-d6f2-448e-8171-422fe6535085"/>
    <ds:schemaRef ds:uri="http://schemas.microsoft.com/office/infopath/2007/PartnerControls"/>
    <ds:schemaRef ds:uri="http://schemas.openxmlformats.org/package/2006/metadata/core-properties"/>
    <ds:schemaRef ds:uri="fa182c61-722c-4061-bb9b-63d275baf13d"/>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0</TotalTime>
  <Words>2649</Words>
  <Application>Microsoft Office PowerPoint</Application>
  <PresentationFormat>ワイド画面</PresentationFormat>
  <Paragraphs>282</Paragraphs>
  <Slides>25</Slides>
  <Notes>0</Notes>
  <HiddenSlides>0</HiddenSlides>
  <MMClips>0</MMClips>
  <ScaleCrop>false</ScaleCrop>
  <HeadingPairs>
    <vt:vector size="8" baseType="variant">
      <vt:variant>
        <vt:lpstr>使用されているフォント</vt:lpstr>
      </vt:variant>
      <vt:variant>
        <vt:i4>9</vt:i4>
      </vt:variant>
      <vt:variant>
        <vt:lpstr>テーマ</vt:lpstr>
      </vt:variant>
      <vt:variant>
        <vt:i4>1</vt:i4>
      </vt:variant>
      <vt:variant>
        <vt:lpstr>埋め込まれた OLE サーバー</vt:lpstr>
      </vt:variant>
      <vt:variant>
        <vt:i4>2</vt:i4>
      </vt:variant>
      <vt:variant>
        <vt:lpstr>スライド タイトル</vt:lpstr>
      </vt:variant>
      <vt:variant>
        <vt:i4>25</vt:i4>
      </vt:variant>
    </vt:vector>
  </HeadingPairs>
  <TitlesOfParts>
    <vt:vector size="37" baseType="lpstr">
      <vt:lpstr>ＭＳ Ｐゴシック</vt:lpstr>
      <vt:lpstr>ＭＳ Ｐゴシック</vt:lpstr>
      <vt:lpstr>游ゴシック</vt:lpstr>
      <vt:lpstr>Arial</vt:lpstr>
      <vt:lpstr>Calibri</vt:lpstr>
      <vt:lpstr>Calibri Light</vt:lpstr>
      <vt:lpstr>Cordia New</vt:lpstr>
      <vt:lpstr>Georgia</vt:lpstr>
      <vt:lpstr>Lato</vt:lpstr>
      <vt:lpstr>Office テーマ</vt:lpstr>
      <vt:lpstr>ビットマップ イメージ</vt:lpstr>
      <vt:lpstr>Acrobat Document</vt:lpstr>
      <vt:lpstr>留学のススメ</vt:lpstr>
      <vt:lpstr>今日のアジェンダ</vt:lpstr>
      <vt:lpstr>「訪問する」より「生活する」方が 経験できることがたくさんある</vt:lpstr>
      <vt:lpstr>今日のアジェンダ</vt:lpstr>
      <vt:lpstr>今日のアジェンダ</vt:lpstr>
      <vt:lpstr>今日のアジェンダ</vt:lpstr>
      <vt:lpstr>交換留学</vt:lpstr>
      <vt:lpstr>PowerPoint プレゼンテーション</vt:lpstr>
      <vt:lpstr>全学交換留学プログラム（USTEP）</vt:lpstr>
      <vt:lpstr>USTEP申請の注意事項</vt:lpstr>
      <vt:lpstr>UTokyo Go Global 留学フェア</vt:lpstr>
      <vt:lpstr>情報理工プログラム：対象大学</vt:lpstr>
      <vt:lpstr>日程と応募方法　 https://www.i.u-tokyo.ac.jp/edu/studyabroad/ist_exchange.shtml　</vt:lpstr>
      <vt:lpstr>JASSO奨学金</vt:lpstr>
      <vt:lpstr>イタリア・トレント大学とのErasmus+プログラム</vt:lpstr>
      <vt:lpstr>今日のアジェンダ</vt:lpstr>
      <vt:lpstr>今日のアジェンダ</vt:lpstr>
      <vt:lpstr>      短期研究インターンシップ</vt:lpstr>
      <vt:lpstr>    インド工科大学ハイデラバード校 (IITH)</vt:lpstr>
      <vt:lpstr>    ノルウェー工科自然科学大学 (NTNU)</vt:lpstr>
      <vt:lpstr>今日のアジェンダ</vt:lpstr>
      <vt:lpstr>今日のアジェンダ</vt:lpstr>
      <vt:lpstr>スペシャル・イングリッシュ・レッスン　</vt:lpstr>
      <vt:lpstr>International Lounge</vt:lpstr>
      <vt:lpstr>IST Student Community Platform                                      (UTokyo SLACK workspace)</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留学のススメ With Corona &amp; Post Corona時代の国際交流</dc:title>
  <dc:creator>Admin</dc:creator>
  <cp:lastModifiedBy>丸潟　ゆり</cp:lastModifiedBy>
  <cp:revision>442</cp:revision>
  <dcterms:created xsi:type="dcterms:W3CDTF">2020-09-03T02:18:15Z</dcterms:created>
  <dcterms:modified xsi:type="dcterms:W3CDTF">2026-09-25T07:35:22Z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0x010100FA12AF45CB69CD4AA036FC6A094ED57A</vt:lpwstr>
  </property>
  <property fmtid="{D5CDD505-2E9C-101B-9397-08002B2CF9AE}" pid="3" name="MediaServiceImageTags">
    <vt:lpwstr/>
  </property>
</Properties>
</file>